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5" d="100"/>
          <a:sy n="95" d="100"/>
        </p:scale>
        <p:origin x="632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4" Type="http://schemas.openxmlformats.org/officeDocument/2006/relationships/image" Target="../media/image23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4" Type="http://schemas.openxmlformats.org/officeDocument/2006/relationships/image" Target="../media/image23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4" Type="http://schemas.openxmlformats.org/officeDocument/2006/relationships/image" Target="../media/image2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4" Type="http://schemas.openxmlformats.org/officeDocument/2006/relationships/image" Target="../media/image23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4" Type="http://schemas.openxmlformats.org/officeDocument/2006/relationships/image" Target="../media/image23.pn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microsoft.com/office/2007/relationships/hdphoto" Target="../media/hdphoto1.wdp"/><Relationship Id="rId7" Type="http://schemas.openxmlformats.org/officeDocument/2006/relationships/image" Target="../media/image25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B3D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202722" y="202722"/>
            <a:ext cx="11783508" cy="50800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202722" y="6604478"/>
            <a:ext cx="11783508" cy="50800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202722" y="202722"/>
            <a:ext cx="50800" cy="6452556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11935430" y="202722"/>
            <a:ext cx="50800" cy="6452556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88952" cy="1051560"/>
          </a:xfrm>
          <a:prstGeom prst="rect">
            <a:avLst/>
          </a:prstGeom>
          <a:solidFill>
            <a:srgbClr val="122B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0" y="1051560"/>
            <a:ext cx="12188952" cy="25400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365760" y="91440"/>
            <a:ext cx="11457432" cy="86868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5200" b="1" i="0">
                <a:solidFill>
                  <a:srgbClr val="EFEBDF"/>
                </a:solidFill>
                <a:latin typeface="Edu NSW ACT Foundation"/>
              </a:rPr>
              <a:t>Short Vowels</a:t>
            </a:r>
          </a:p>
        </p:txBody>
      </p:sp>
      <p:sp>
        <p:nvSpPr>
          <p:cNvPr id="10" name="Rectangle 9"/>
          <p:cNvSpPr/>
          <p:nvPr/>
        </p:nvSpPr>
        <p:spPr>
          <a:xfrm>
            <a:off x="2437790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875580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7313370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9751160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0" y="1115568"/>
            <a:ext cx="2437790" cy="182880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10800" b="1" i="0">
                <a:solidFill>
                  <a:srgbClr val="EFEBDF"/>
                </a:solidFill>
                <a:latin typeface="Arial"/>
              </a:rPr>
              <a:t>ă</a:t>
            </a:r>
          </a:p>
        </p:txBody>
      </p:sp>
      <p:pic>
        <p:nvPicPr>
          <p:cNvPr id="15" name="Picture 14" descr="sv_a_s1_cb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635" y="3090672"/>
            <a:ext cx="1874519" cy="1874519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0" y="5074920"/>
            <a:ext cx="2437790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400" b="1" i="0">
                <a:solidFill>
                  <a:srgbClr val="EFEBDF"/>
                </a:solidFill>
                <a:latin typeface="Segoe Print"/>
              </a:rPr>
              <a:t>apple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437790" y="1115568"/>
            <a:ext cx="2437790" cy="182880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10800" b="1" i="0">
                <a:solidFill>
                  <a:srgbClr val="FF9AAC"/>
                </a:solidFill>
                <a:latin typeface="Arial"/>
              </a:rPr>
              <a:t>ĕ</a:t>
            </a:r>
          </a:p>
        </p:txBody>
      </p:sp>
      <p:pic>
        <p:nvPicPr>
          <p:cNvPr id="18" name="Picture 17" descr="sv_e_s1_cb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19425" y="3090672"/>
            <a:ext cx="1874519" cy="1874519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2437790" y="5074920"/>
            <a:ext cx="2437790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400" b="1" i="0">
                <a:solidFill>
                  <a:srgbClr val="FF9AAC"/>
                </a:solidFill>
                <a:latin typeface="Segoe Print"/>
              </a:rPr>
              <a:t>egg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875580" y="1115568"/>
            <a:ext cx="2437790" cy="182880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10800" b="1" i="0">
                <a:solidFill>
                  <a:srgbClr val="6ED8A8"/>
                </a:solidFill>
                <a:latin typeface="Arial"/>
              </a:rPr>
              <a:t>ĭ</a:t>
            </a:r>
          </a:p>
        </p:txBody>
      </p:sp>
      <p:pic>
        <p:nvPicPr>
          <p:cNvPr id="21" name="Picture 20" descr="sv_i_s1_cb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57215" y="3090672"/>
            <a:ext cx="1874519" cy="1874519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4875580" y="5074920"/>
            <a:ext cx="2437790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400" b="1" i="0">
                <a:solidFill>
                  <a:srgbClr val="6ED8A8"/>
                </a:solidFill>
                <a:latin typeface="Segoe Print"/>
              </a:rPr>
              <a:t>pig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313370" y="1115568"/>
            <a:ext cx="2437790" cy="182880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10800" b="1" i="0">
                <a:solidFill>
                  <a:srgbClr val="7BBDEF"/>
                </a:solidFill>
                <a:latin typeface="Arial"/>
              </a:rPr>
              <a:t>ŏ</a:t>
            </a:r>
          </a:p>
        </p:txBody>
      </p:sp>
      <p:pic>
        <p:nvPicPr>
          <p:cNvPr id="24" name="Picture 23" descr="sv_o_s1_cb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95005" y="3090672"/>
            <a:ext cx="1874519" cy="1874519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7313370" y="5074920"/>
            <a:ext cx="2437790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400" b="1" i="0">
                <a:solidFill>
                  <a:srgbClr val="7BBDEF"/>
                </a:solidFill>
                <a:latin typeface="Segoe Print"/>
              </a:rPr>
              <a:t>frog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751160" y="1115568"/>
            <a:ext cx="2437790" cy="182880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10800" b="1" i="0">
                <a:solidFill>
                  <a:srgbClr val="FFDF40"/>
                </a:solidFill>
                <a:latin typeface="Arial"/>
              </a:rPr>
              <a:t>ŭ</a:t>
            </a:r>
          </a:p>
        </p:txBody>
      </p:sp>
      <p:pic>
        <p:nvPicPr>
          <p:cNvPr id="27" name="Picture 26" descr="sv_u_s1_cb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032795" y="3090672"/>
            <a:ext cx="1874519" cy="1874519"/>
          </a:xfrm>
          <a:prstGeom prst="rect">
            <a:avLst/>
          </a:prstGeom>
        </p:spPr>
      </p:pic>
      <p:sp>
        <p:nvSpPr>
          <p:cNvPr id="28" name="TextBox 27"/>
          <p:cNvSpPr txBox="1"/>
          <p:nvPr/>
        </p:nvSpPr>
        <p:spPr>
          <a:xfrm>
            <a:off x="9751160" y="5074920"/>
            <a:ext cx="2437790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400" b="1" i="0">
                <a:solidFill>
                  <a:srgbClr val="FFDF40"/>
                </a:solidFill>
                <a:latin typeface="Segoe Print"/>
              </a:rPr>
              <a:t>sun</a:t>
            </a:r>
          </a:p>
        </p:txBody>
      </p:sp>
      <p:sp>
        <p:nvSpPr>
          <p:cNvPr id="29" name="Rectangle 28"/>
          <p:cNvSpPr/>
          <p:nvPr/>
        </p:nvSpPr>
        <p:spPr>
          <a:xfrm>
            <a:off x="0" y="6172200"/>
            <a:ext cx="12188952" cy="685800"/>
          </a:xfrm>
          <a:prstGeom prst="rect">
            <a:avLst/>
          </a:prstGeom>
          <a:solidFill>
            <a:srgbClr val="122B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0" name="Rectangle 29"/>
          <p:cNvSpPr/>
          <p:nvPr/>
        </p:nvSpPr>
        <p:spPr>
          <a:xfrm>
            <a:off x="0" y="6172200"/>
            <a:ext cx="12188952" cy="25400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TextBox 30"/>
          <p:cNvSpPr txBox="1"/>
          <p:nvPr/>
        </p:nvSpPr>
        <p:spPr>
          <a:xfrm>
            <a:off x="548640" y="6236208"/>
            <a:ext cx="11091672" cy="621792"/>
          </a:xfrm>
          <a:prstGeom prst="rect">
            <a:avLst/>
          </a:prstGeom>
          <a:noFill/>
          <a:ln>
            <a:noFill/>
          </a:ln>
        </p:spPr>
        <p:txBody>
          <a:bodyPr wrap="square" anchor="ctr"/>
          <a:lstStyle/>
          <a:p>
            <a:pPr algn="ctr"/>
            <a:r>
              <a:rPr sz="1600" b="0" i="1">
                <a:solidFill>
                  <a:srgbClr val="8AB596"/>
                </a:solidFill>
                <a:latin typeface="Arial"/>
              </a:rPr>
              <a:t>Short vowels are found in closed syllables — the vowel is closed in by a consonant and says its short sound.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B3D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202722" y="202722"/>
            <a:ext cx="11783508" cy="50800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202722" y="6604478"/>
            <a:ext cx="11783508" cy="50800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202722" y="202722"/>
            <a:ext cx="50800" cy="6452556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11935430" y="202722"/>
            <a:ext cx="50800" cy="6452556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88952" cy="1051560"/>
          </a:xfrm>
          <a:prstGeom prst="rect">
            <a:avLst/>
          </a:prstGeom>
          <a:solidFill>
            <a:srgbClr val="122B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0" y="1051560"/>
            <a:ext cx="12188952" cy="25400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365760" y="91440"/>
            <a:ext cx="11457432" cy="86868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5200" b="1" i="0">
                <a:solidFill>
                  <a:srgbClr val="EFEBDF"/>
                </a:solidFill>
                <a:latin typeface="Edu NSW ACT Foundation"/>
              </a:rPr>
              <a:t>Short Vowels</a:t>
            </a:r>
          </a:p>
        </p:txBody>
      </p:sp>
      <p:sp>
        <p:nvSpPr>
          <p:cNvPr id="10" name="Rectangle 9"/>
          <p:cNvSpPr/>
          <p:nvPr/>
        </p:nvSpPr>
        <p:spPr>
          <a:xfrm>
            <a:off x="2437790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875580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7313370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9751160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0" y="1115568"/>
            <a:ext cx="2437790" cy="182880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10800" b="1" i="0">
                <a:solidFill>
                  <a:srgbClr val="8AB596"/>
                </a:solidFill>
                <a:latin typeface="Arial"/>
              </a:rPr>
              <a:t>ă</a:t>
            </a:r>
          </a:p>
        </p:txBody>
      </p:sp>
      <p:pic>
        <p:nvPicPr>
          <p:cNvPr id="15" name="Picture 14" descr="sv_a_s1_cb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635" y="3090672"/>
            <a:ext cx="1874519" cy="1874519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0" y="5074920"/>
            <a:ext cx="2437790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400" b="1" i="0">
                <a:solidFill>
                  <a:srgbClr val="8AB596"/>
                </a:solidFill>
                <a:latin typeface="Segoe Print"/>
              </a:rPr>
              <a:t>apple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437790" y="1115568"/>
            <a:ext cx="2437790" cy="182880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10800" b="1" i="0">
                <a:solidFill>
                  <a:srgbClr val="8AB596"/>
                </a:solidFill>
                <a:latin typeface="Arial"/>
              </a:rPr>
              <a:t>ĕ</a:t>
            </a:r>
          </a:p>
        </p:txBody>
      </p:sp>
      <p:pic>
        <p:nvPicPr>
          <p:cNvPr id="18" name="Picture 17" descr="sv_e_s1_cb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19425" y="3090672"/>
            <a:ext cx="1874519" cy="1874519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2437790" y="5074920"/>
            <a:ext cx="2437790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400" b="1" i="0">
                <a:solidFill>
                  <a:srgbClr val="8AB596"/>
                </a:solidFill>
                <a:latin typeface="Segoe Print"/>
              </a:rPr>
              <a:t>egg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875580" y="1115568"/>
            <a:ext cx="2437790" cy="182880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10800" b="1" i="0">
                <a:solidFill>
                  <a:srgbClr val="8AB596"/>
                </a:solidFill>
                <a:latin typeface="Arial"/>
              </a:rPr>
              <a:t>ĭ</a:t>
            </a:r>
          </a:p>
        </p:txBody>
      </p:sp>
      <p:pic>
        <p:nvPicPr>
          <p:cNvPr id="21" name="Picture 20" descr="sv_i_s1_cb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57215" y="3090672"/>
            <a:ext cx="1874519" cy="1874519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4875580" y="5074920"/>
            <a:ext cx="2437790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400" b="1" i="0">
                <a:solidFill>
                  <a:srgbClr val="8AB596"/>
                </a:solidFill>
                <a:latin typeface="Segoe Print"/>
              </a:rPr>
              <a:t>pig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313370" y="1115568"/>
            <a:ext cx="2437790" cy="182880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10800" b="1" i="0">
                <a:solidFill>
                  <a:srgbClr val="8AB596"/>
                </a:solidFill>
                <a:latin typeface="Arial"/>
              </a:rPr>
              <a:t>ŏ</a:t>
            </a:r>
          </a:p>
        </p:txBody>
      </p:sp>
      <p:pic>
        <p:nvPicPr>
          <p:cNvPr id="24" name="Picture 23" descr="sv_o_s1_cb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95005" y="3090672"/>
            <a:ext cx="1874519" cy="1874519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7313370" y="5074920"/>
            <a:ext cx="2437790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400" b="1" i="0">
                <a:solidFill>
                  <a:srgbClr val="8AB596"/>
                </a:solidFill>
                <a:latin typeface="Segoe Print"/>
              </a:rPr>
              <a:t>frog</a:t>
            </a:r>
          </a:p>
        </p:txBody>
      </p:sp>
      <p:sp>
        <p:nvSpPr>
          <p:cNvPr id="26" name="Rectangle 25"/>
          <p:cNvSpPr/>
          <p:nvPr/>
        </p:nvSpPr>
        <p:spPr>
          <a:xfrm>
            <a:off x="9751160" y="1069848"/>
            <a:ext cx="2437790" cy="5047488"/>
          </a:xfrm>
          <a:prstGeom prst="rect">
            <a:avLst/>
          </a:prstGeom>
          <a:solidFill>
            <a:srgbClr val="2252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TextBox 26"/>
          <p:cNvSpPr txBox="1"/>
          <p:nvPr/>
        </p:nvSpPr>
        <p:spPr>
          <a:xfrm>
            <a:off x="9751160" y="1115568"/>
            <a:ext cx="2437790" cy="182880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10800" b="1" i="0">
                <a:solidFill>
                  <a:srgbClr val="FFDF40"/>
                </a:solidFill>
                <a:latin typeface="Arial"/>
              </a:rPr>
              <a:t>ŭ</a:t>
            </a:r>
          </a:p>
        </p:txBody>
      </p:sp>
      <p:pic>
        <p:nvPicPr>
          <p:cNvPr id="28" name="Picture 27" descr="sv_u_s1_cb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032795" y="3090672"/>
            <a:ext cx="1874519" cy="1874519"/>
          </a:xfrm>
          <a:prstGeom prst="rect">
            <a:avLst/>
          </a:prstGeom>
        </p:spPr>
      </p:pic>
      <p:sp>
        <p:nvSpPr>
          <p:cNvPr id="29" name="TextBox 28"/>
          <p:cNvSpPr txBox="1"/>
          <p:nvPr/>
        </p:nvSpPr>
        <p:spPr>
          <a:xfrm>
            <a:off x="9751160" y="5074920"/>
            <a:ext cx="2437790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400" b="1" i="0">
                <a:solidFill>
                  <a:srgbClr val="FFDF40"/>
                </a:solidFill>
                <a:latin typeface="Segoe Print"/>
              </a:rPr>
              <a:t>sun</a:t>
            </a:r>
          </a:p>
        </p:txBody>
      </p:sp>
      <p:sp>
        <p:nvSpPr>
          <p:cNvPr id="30" name="Rectangle 29"/>
          <p:cNvSpPr/>
          <p:nvPr/>
        </p:nvSpPr>
        <p:spPr>
          <a:xfrm>
            <a:off x="0" y="6172200"/>
            <a:ext cx="12188952" cy="685800"/>
          </a:xfrm>
          <a:prstGeom prst="rect">
            <a:avLst/>
          </a:prstGeom>
          <a:solidFill>
            <a:srgbClr val="122B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Rectangle 30"/>
          <p:cNvSpPr/>
          <p:nvPr/>
        </p:nvSpPr>
        <p:spPr>
          <a:xfrm>
            <a:off x="0" y="6172200"/>
            <a:ext cx="12188952" cy="25400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2" name="TextBox 31"/>
          <p:cNvSpPr txBox="1"/>
          <p:nvPr/>
        </p:nvSpPr>
        <p:spPr>
          <a:xfrm>
            <a:off x="548640" y="6236208"/>
            <a:ext cx="11091672" cy="621792"/>
          </a:xfrm>
          <a:prstGeom prst="rect">
            <a:avLst/>
          </a:prstGeom>
          <a:noFill/>
          <a:ln>
            <a:noFill/>
          </a:ln>
        </p:spPr>
        <p:txBody>
          <a:bodyPr wrap="square" anchor="ctr"/>
          <a:lstStyle/>
          <a:p>
            <a:pPr algn="ctr"/>
            <a:r>
              <a:rPr sz="1600" b="0" i="1">
                <a:solidFill>
                  <a:srgbClr val="8AB596"/>
                </a:solidFill>
                <a:latin typeface="Arial"/>
              </a:rPr>
              <a:t>Short vowels are found in closed syllables — the vowel is closed in by a consonant and says its short sound.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B3D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202722" y="202722"/>
            <a:ext cx="11783508" cy="50800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202722" y="6604478"/>
            <a:ext cx="11783508" cy="50800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202722" y="202722"/>
            <a:ext cx="50800" cy="6452556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11935430" y="202722"/>
            <a:ext cx="50800" cy="6452556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88952" cy="1051560"/>
          </a:xfrm>
          <a:prstGeom prst="rect">
            <a:avLst/>
          </a:prstGeom>
          <a:solidFill>
            <a:srgbClr val="122B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0" y="1051560"/>
            <a:ext cx="12188952" cy="25400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365760" y="91440"/>
            <a:ext cx="11457432" cy="86868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5200" b="1" i="0">
                <a:solidFill>
                  <a:srgbClr val="EFEBDF"/>
                </a:solidFill>
                <a:latin typeface="Edu NSW ACT Foundation"/>
              </a:rPr>
              <a:t>Long Vowels</a:t>
            </a:r>
          </a:p>
        </p:txBody>
      </p:sp>
      <p:sp>
        <p:nvSpPr>
          <p:cNvPr id="10" name="Rectangle 9"/>
          <p:cNvSpPr/>
          <p:nvPr/>
        </p:nvSpPr>
        <p:spPr>
          <a:xfrm>
            <a:off x="2031492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062984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6094476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8125968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ectangle 13"/>
          <p:cNvSpPr/>
          <p:nvPr/>
        </p:nvSpPr>
        <p:spPr>
          <a:xfrm>
            <a:off x="10157460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0" y="1069848"/>
            <a:ext cx="2031492" cy="5047488"/>
          </a:xfrm>
          <a:prstGeom prst="rect">
            <a:avLst/>
          </a:prstGeom>
          <a:solidFill>
            <a:srgbClr val="2252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0" y="1115568"/>
            <a:ext cx="2031492" cy="182880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800" b="1" i="0">
                <a:solidFill>
                  <a:srgbClr val="EFEBDF"/>
                </a:solidFill>
                <a:latin typeface="Arial"/>
              </a:rPr>
              <a:t>ā</a:t>
            </a:r>
          </a:p>
        </p:txBody>
      </p:sp>
      <p:pic>
        <p:nvPicPr>
          <p:cNvPr id="17" name="Picture 16" descr="lv_a_s1_cb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9362" y="3090672"/>
            <a:ext cx="1572768" cy="1572768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0" y="5074920"/>
            <a:ext cx="2031492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000" b="1" i="0">
                <a:solidFill>
                  <a:srgbClr val="EFEBDF"/>
                </a:solidFill>
                <a:latin typeface="Segoe Print"/>
              </a:rPr>
              <a:t>acorn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031492" y="1115568"/>
            <a:ext cx="2031492" cy="182880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800" b="1" i="0">
                <a:solidFill>
                  <a:srgbClr val="8AB596"/>
                </a:solidFill>
                <a:latin typeface="Arial"/>
              </a:rPr>
              <a:t>ē</a:t>
            </a:r>
          </a:p>
        </p:txBody>
      </p:sp>
      <p:pic>
        <p:nvPicPr>
          <p:cNvPr id="20" name="Picture 19" descr="lv_e_s1_cb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60854" y="3090672"/>
            <a:ext cx="1572768" cy="1572768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2031492" y="5074920"/>
            <a:ext cx="2031492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000" b="1" i="0">
                <a:solidFill>
                  <a:srgbClr val="8AB596"/>
                </a:solidFill>
                <a:latin typeface="Segoe Print"/>
              </a:rPr>
              <a:t>fever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062984" y="1115568"/>
            <a:ext cx="2031492" cy="182880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800" b="1" i="0">
                <a:solidFill>
                  <a:srgbClr val="8AB596"/>
                </a:solidFill>
                <a:latin typeface="Arial"/>
              </a:rPr>
              <a:t>ī</a:t>
            </a:r>
          </a:p>
        </p:txBody>
      </p:sp>
      <p:pic>
        <p:nvPicPr>
          <p:cNvPr id="23" name="Picture 22" descr="lv_i_s1_cb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92346" y="3090672"/>
            <a:ext cx="1572768" cy="1572768"/>
          </a:xfrm>
          <a:prstGeom prst="rect">
            <a:avLst/>
          </a:prstGeom>
        </p:spPr>
      </p:pic>
      <p:sp>
        <p:nvSpPr>
          <p:cNvPr id="24" name="TextBox 23"/>
          <p:cNvSpPr txBox="1"/>
          <p:nvPr/>
        </p:nvSpPr>
        <p:spPr>
          <a:xfrm>
            <a:off x="4062984" y="5074920"/>
            <a:ext cx="2031492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000" b="1" i="0">
                <a:solidFill>
                  <a:srgbClr val="8AB596"/>
                </a:solidFill>
                <a:latin typeface="Segoe Print"/>
              </a:rPr>
              <a:t>tiger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094476" y="1115568"/>
            <a:ext cx="2031492" cy="182880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800" b="1" i="0">
                <a:solidFill>
                  <a:srgbClr val="8AB596"/>
                </a:solidFill>
                <a:latin typeface="Arial"/>
              </a:rPr>
              <a:t>ō</a:t>
            </a:r>
          </a:p>
        </p:txBody>
      </p:sp>
      <p:pic>
        <p:nvPicPr>
          <p:cNvPr id="26" name="Picture 25" descr="lv_o_s1_cb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23838" y="3090672"/>
            <a:ext cx="1572768" cy="1572768"/>
          </a:xfrm>
          <a:prstGeom prst="rect">
            <a:avLst/>
          </a:prstGeom>
        </p:spPr>
      </p:pic>
      <p:sp>
        <p:nvSpPr>
          <p:cNvPr id="27" name="TextBox 26"/>
          <p:cNvSpPr txBox="1"/>
          <p:nvPr/>
        </p:nvSpPr>
        <p:spPr>
          <a:xfrm>
            <a:off x="6094476" y="5074920"/>
            <a:ext cx="2031492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000" b="1" i="0">
                <a:solidFill>
                  <a:srgbClr val="8AB596"/>
                </a:solidFill>
                <a:latin typeface="Segoe Print"/>
              </a:rPr>
              <a:t>ocean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125968" y="1115568"/>
            <a:ext cx="2031492" cy="182880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800" b="1" i="0">
                <a:solidFill>
                  <a:srgbClr val="8AB596"/>
                </a:solidFill>
                <a:latin typeface="Arial"/>
              </a:rPr>
              <a:t>ū</a:t>
            </a:r>
          </a:p>
        </p:txBody>
      </p:sp>
      <p:pic>
        <p:nvPicPr>
          <p:cNvPr id="29" name="Picture 28" descr="lv_u1_s1_cb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55330" y="3090672"/>
            <a:ext cx="1572768" cy="1572768"/>
          </a:xfrm>
          <a:prstGeom prst="rect">
            <a:avLst/>
          </a:prstGeom>
        </p:spPr>
      </p:pic>
      <p:sp>
        <p:nvSpPr>
          <p:cNvPr id="30" name="TextBox 29"/>
          <p:cNvSpPr txBox="1"/>
          <p:nvPr/>
        </p:nvSpPr>
        <p:spPr>
          <a:xfrm>
            <a:off x="8125968" y="5074920"/>
            <a:ext cx="2031492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000" b="1" i="0">
                <a:solidFill>
                  <a:srgbClr val="8AB596"/>
                </a:solidFill>
                <a:latin typeface="Segoe Print"/>
              </a:rPr>
              <a:t>unicorn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0157460" y="1115568"/>
            <a:ext cx="2031492" cy="182880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800" b="1" i="0">
                <a:solidFill>
                  <a:srgbClr val="8AB596"/>
                </a:solidFill>
                <a:latin typeface="Arial"/>
              </a:rPr>
              <a:t>ū</a:t>
            </a:r>
          </a:p>
        </p:txBody>
      </p:sp>
      <p:pic>
        <p:nvPicPr>
          <p:cNvPr id="32" name="Picture 31" descr="lv_u2_s1_cb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386822" y="3090672"/>
            <a:ext cx="1572768" cy="1572768"/>
          </a:xfrm>
          <a:prstGeom prst="rect">
            <a:avLst/>
          </a:prstGeom>
        </p:spPr>
      </p:pic>
      <p:sp>
        <p:nvSpPr>
          <p:cNvPr id="33" name="TextBox 32"/>
          <p:cNvSpPr txBox="1"/>
          <p:nvPr/>
        </p:nvSpPr>
        <p:spPr>
          <a:xfrm>
            <a:off x="10157460" y="5074920"/>
            <a:ext cx="2031492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000" b="1" i="0">
                <a:solidFill>
                  <a:srgbClr val="8AB596"/>
                </a:solidFill>
                <a:latin typeface="Segoe Print"/>
              </a:rPr>
              <a:t>tulip</a:t>
            </a:r>
          </a:p>
        </p:txBody>
      </p:sp>
      <p:sp>
        <p:nvSpPr>
          <p:cNvPr id="34" name="Rectangle 33"/>
          <p:cNvSpPr/>
          <p:nvPr/>
        </p:nvSpPr>
        <p:spPr>
          <a:xfrm>
            <a:off x="0" y="6172200"/>
            <a:ext cx="12188952" cy="685800"/>
          </a:xfrm>
          <a:prstGeom prst="rect">
            <a:avLst/>
          </a:prstGeom>
          <a:solidFill>
            <a:srgbClr val="122B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5" name="Rectangle 34"/>
          <p:cNvSpPr/>
          <p:nvPr/>
        </p:nvSpPr>
        <p:spPr>
          <a:xfrm>
            <a:off x="0" y="6172200"/>
            <a:ext cx="12188952" cy="25400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6" name="TextBox 35"/>
          <p:cNvSpPr txBox="1"/>
          <p:nvPr/>
        </p:nvSpPr>
        <p:spPr>
          <a:xfrm>
            <a:off x="548640" y="6236208"/>
            <a:ext cx="11091672" cy="621792"/>
          </a:xfrm>
          <a:prstGeom prst="rect">
            <a:avLst/>
          </a:prstGeom>
          <a:noFill/>
          <a:ln>
            <a:noFill/>
          </a:ln>
        </p:spPr>
        <p:txBody>
          <a:bodyPr wrap="square" anchor="ctr"/>
          <a:lstStyle/>
          <a:p>
            <a:pPr algn="ctr"/>
            <a:r>
              <a:rPr sz="1600" b="0" i="1">
                <a:solidFill>
                  <a:srgbClr val="8AB596"/>
                </a:solidFill>
                <a:latin typeface="Arial"/>
              </a:rPr>
              <a:t>Long vowels say their own name. Found in open syllables where the vowel is not closed in by a consonant.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B3D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202722" y="202722"/>
            <a:ext cx="11783508" cy="50800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202722" y="6604478"/>
            <a:ext cx="11783508" cy="50800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202722" y="202722"/>
            <a:ext cx="50800" cy="6452556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11935430" y="202722"/>
            <a:ext cx="50800" cy="6452556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88952" cy="1051560"/>
          </a:xfrm>
          <a:prstGeom prst="rect">
            <a:avLst/>
          </a:prstGeom>
          <a:solidFill>
            <a:srgbClr val="122B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0" y="1051560"/>
            <a:ext cx="12188952" cy="25400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365760" y="91440"/>
            <a:ext cx="11457432" cy="86868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5200" b="1" i="0">
                <a:solidFill>
                  <a:srgbClr val="EFEBDF"/>
                </a:solidFill>
                <a:latin typeface="Edu NSW ACT Foundation"/>
              </a:rPr>
              <a:t>Long Vowels</a:t>
            </a:r>
          </a:p>
        </p:txBody>
      </p:sp>
      <p:sp>
        <p:nvSpPr>
          <p:cNvPr id="10" name="Rectangle 9"/>
          <p:cNvSpPr/>
          <p:nvPr/>
        </p:nvSpPr>
        <p:spPr>
          <a:xfrm>
            <a:off x="2031492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062984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6094476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8125968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ectangle 13"/>
          <p:cNvSpPr/>
          <p:nvPr/>
        </p:nvSpPr>
        <p:spPr>
          <a:xfrm>
            <a:off x="10157460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0" y="1115568"/>
            <a:ext cx="2031492" cy="182880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800" b="1" i="0">
                <a:solidFill>
                  <a:srgbClr val="8AB596"/>
                </a:solidFill>
                <a:latin typeface="Arial"/>
              </a:rPr>
              <a:t>ā</a:t>
            </a:r>
          </a:p>
        </p:txBody>
      </p:sp>
      <p:pic>
        <p:nvPicPr>
          <p:cNvPr id="16" name="Picture 15" descr="lv_a_s1_cb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9362" y="3090672"/>
            <a:ext cx="1572768" cy="1572768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0" y="5074920"/>
            <a:ext cx="2031492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000" b="1" i="0">
                <a:solidFill>
                  <a:srgbClr val="8AB596"/>
                </a:solidFill>
                <a:latin typeface="Segoe Print"/>
              </a:rPr>
              <a:t>acorn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031492" y="1069848"/>
            <a:ext cx="2031492" cy="5047488"/>
          </a:xfrm>
          <a:prstGeom prst="rect">
            <a:avLst/>
          </a:prstGeom>
          <a:solidFill>
            <a:srgbClr val="2252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TextBox 18"/>
          <p:cNvSpPr txBox="1"/>
          <p:nvPr/>
        </p:nvSpPr>
        <p:spPr>
          <a:xfrm>
            <a:off x="2031492" y="1115568"/>
            <a:ext cx="2031492" cy="182880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800" b="1" i="0">
                <a:solidFill>
                  <a:srgbClr val="FF9AAC"/>
                </a:solidFill>
                <a:latin typeface="Arial"/>
              </a:rPr>
              <a:t>ē</a:t>
            </a:r>
          </a:p>
        </p:txBody>
      </p:sp>
      <p:pic>
        <p:nvPicPr>
          <p:cNvPr id="20" name="Picture 19" descr="lv_e_s1_cb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60854" y="3090672"/>
            <a:ext cx="1572768" cy="1572768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2031492" y="5074920"/>
            <a:ext cx="2031492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000" b="1" i="0" dirty="0">
                <a:solidFill>
                  <a:srgbClr val="FF9AAC"/>
                </a:solidFill>
                <a:latin typeface="Segoe Print"/>
              </a:rPr>
              <a:t>f</a:t>
            </a:r>
            <a:r>
              <a:rPr sz="2000" b="1" i="0" dirty="0">
                <a:solidFill>
                  <a:srgbClr val="FF0000"/>
                </a:solidFill>
                <a:latin typeface="Segoe Print"/>
              </a:rPr>
              <a:t>e</a:t>
            </a:r>
            <a:r>
              <a:rPr sz="2000" b="1" i="0" dirty="0">
                <a:solidFill>
                  <a:srgbClr val="FF9AAC"/>
                </a:solidFill>
                <a:latin typeface="Segoe Print"/>
              </a:rPr>
              <a:t>ver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062984" y="1115568"/>
            <a:ext cx="2031492" cy="182880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800" b="1" i="0">
                <a:solidFill>
                  <a:srgbClr val="8AB596"/>
                </a:solidFill>
                <a:latin typeface="Arial"/>
              </a:rPr>
              <a:t>ī</a:t>
            </a:r>
          </a:p>
        </p:txBody>
      </p:sp>
      <p:pic>
        <p:nvPicPr>
          <p:cNvPr id="23" name="Picture 22" descr="lv_i_s1_cb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92346" y="3090672"/>
            <a:ext cx="1572768" cy="1572768"/>
          </a:xfrm>
          <a:prstGeom prst="rect">
            <a:avLst/>
          </a:prstGeom>
        </p:spPr>
      </p:pic>
      <p:sp>
        <p:nvSpPr>
          <p:cNvPr id="24" name="TextBox 23"/>
          <p:cNvSpPr txBox="1"/>
          <p:nvPr/>
        </p:nvSpPr>
        <p:spPr>
          <a:xfrm>
            <a:off x="4062984" y="5074920"/>
            <a:ext cx="2031492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000" b="1" i="0">
                <a:solidFill>
                  <a:srgbClr val="8AB596"/>
                </a:solidFill>
                <a:latin typeface="Segoe Print"/>
              </a:rPr>
              <a:t>tiger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094476" y="1115568"/>
            <a:ext cx="2031492" cy="182880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800" b="1" i="0">
                <a:solidFill>
                  <a:srgbClr val="8AB596"/>
                </a:solidFill>
                <a:latin typeface="Arial"/>
              </a:rPr>
              <a:t>ō</a:t>
            </a:r>
          </a:p>
        </p:txBody>
      </p:sp>
      <p:pic>
        <p:nvPicPr>
          <p:cNvPr id="26" name="Picture 25" descr="lv_o_s1_cb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23838" y="3090672"/>
            <a:ext cx="1572768" cy="1572768"/>
          </a:xfrm>
          <a:prstGeom prst="rect">
            <a:avLst/>
          </a:prstGeom>
        </p:spPr>
      </p:pic>
      <p:sp>
        <p:nvSpPr>
          <p:cNvPr id="27" name="TextBox 26"/>
          <p:cNvSpPr txBox="1"/>
          <p:nvPr/>
        </p:nvSpPr>
        <p:spPr>
          <a:xfrm>
            <a:off x="6094476" y="5074920"/>
            <a:ext cx="2031492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000" b="1" i="0">
                <a:solidFill>
                  <a:srgbClr val="8AB596"/>
                </a:solidFill>
                <a:latin typeface="Segoe Print"/>
              </a:rPr>
              <a:t>ocean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125968" y="1115568"/>
            <a:ext cx="2031492" cy="182880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800" b="1" i="0">
                <a:solidFill>
                  <a:srgbClr val="8AB596"/>
                </a:solidFill>
                <a:latin typeface="Arial"/>
              </a:rPr>
              <a:t>ū</a:t>
            </a:r>
          </a:p>
        </p:txBody>
      </p:sp>
      <p:pic>
        <p:nvPicPr>
          <p:cNvPr id="29" name="Picture 28" descr="lv_u1_s1_cb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55330" y="3090672"/>
            <a:ext cx="1572768" cy="1572768"/>
          </a:xfrm>
          <a:prstGeom prst="rect">
            <a:avLst/>
          </a:prstGeom>
        </p:spPr>
      </p:pic>
      <p:sp>
        <p:nvSpPr>
          <p:cNvPr id="30" name="TextBox 29"/>
          <p:cNvSpPr txBox="1"/>
          <p:nvPr/>
        </p:nvSpPr>
        <p:spPr>
          <a:xfrm>
            <a:off x="8125968" y="5074920"/>
            <a:ext cx="2031492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000" b="1" i="0">
                <a:solidFill>
                  <a:srgbClr val="8AB596"/>
                </a:solidFill>
                <a:latin typeface="Segoe Print"/>
              </a:rPr>
              <a:t>unicorn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0157460" y="1115568"/>
            <a:ext cx="2031492" cy="182880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800" b="1" i="0">
                <a:solidFill>
                  <a:srgbClr val="8AB596"/>
                </a:solidFill>
                <a:latin typeface="Arial"/>
              </a:rPr>
              <a:t>ū</a:t>
            </a:r>
          </a:p>
        </p:txBody>
      </p:sp>
      <p:pic>
        <p:nvPicPr>
          <p:cNvPr id="32" name="Picture 31" descr="lv_u2_s1_cb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386822" y="3090672"/>
            <a:ext cx="1572768" cy="1572768"/>
          </a:xfrm>
          <a:prstGeom prst="rect">
            <a:avLst/>
          </a:prstGeom>
        </p:spPr>
      </p:pic>
      <p:sp>
        <p:nvSpPr>
          <p:cNvPr id="33" name="TextBox 32"/>
          <p:cNvSpPr txBox="1"/>
          <p:nvPr/>
        </p:nvSpPr>
        <p:spPr>
          <a:xfrm>
            <a:off x="10157460" y="5074920"/>
            <a:ext cx="2031492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000" b="1" i="0">
                <a:solidFill>
                  <a:srgbClr val="8AB596"/>
                </a:solidFill>
                <a:latin typeface="Segoe Print"/>
              </a:rPr>
              <a:t>tulip</a:t>
            </a:r>
          </a:p>
        </p:txBody>
      </p:sp>
      <p:sp>
        <p:nvSpPr>
          <p:cNvPr id="34" name="Rectangle 33"/>
          <p:cNvSpPr/>
          <p:nvPr/>
        </p:nvSpPr>
        <p:spPr>
          <a:xfrm>
            <a:off x="0" y="6172200"/>
            <a:ext cx="12188952" cy="685800"/>
          </a:xfrm>
          <a:prstGeom prst="rect">
            <a:avLst/>
          </a:prstGeom>
          <a:solidFill>
            <a:srgbClr val="122B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5" name="Rectangle 34"/>
          <p:cNvSpPr/>
          <p:nvPr/>
        </p:nvSpPr>
        <p:spPr>
          <a:xfrm>
            <a:off x="0" y="6172200"/>
            <a:ext cx="12188952" cy="25400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6" name="TextBox 35"/>
          <p:cNvSpPr txBox="1"/>
          <p:nvPr/>
        </p:nvSpPr>
        <p:spPr>
          <a:xfrm>
            <a:off x="548640" y="6236208"/>
            <a:ext cx="11091672" cy="621792"/>
          </a:xfrm>
          <a:prstGeom prst="rect">
            <a:avLst/>
          </a:prstGeom>
          <a:noFill/>
          <a:ln>
            <a:noFill/>
          </a:ln>
        </p:spPr>
        <p:txBody>
          <a:bodyPr wrap="square" anchor="ctr"/>
          <a:lstStyle/>
          <a:p>
            <a:pPr algn="ctr"/>
            <a:r>
              <a:rPr sz="1600" b="0" i="1">
                <a:solidFill>
                  <a:srgbClr val="8AB596"/>
                </a:solidFill>
                <a:latin typeface="Arial"/>
              </a:rPr>
              <a:t>Long vowels say their own name. Found in open syllables where the vowel is not closed in by a consonant.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B3D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202722" y="202722"/>
            <a:ext cx="11783508" cy="50800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202722" y="6604478"/>
            <a:ext cx="11783508" cy="50800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202722" y="202722"/>
            <a:ext cx="50800" cy="6452556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11935430" y="202722"/>
            <a:ext cx="50800" cy="6452556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88952" cy="1051560"/>
          </a:xfrm>
          <a:prstGeom prst="rect">
            <a:avLst/>
          </a:prstGeom>
          <a:solidFill>
            <a:srgbClr val="122B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0" y="1051560"/>
            <a:ext cx="12188952" cy="25400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365760" y="91440"/>
            <a:ext cx="11457432" cy="86868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5200" b="1" i="0">
                <a:solidFill>
                  <a:srgbClr val="EFEBDF"/>
                </a:solidFill>
                <a:latin typeface="Edu NSW ACT Foundation"/>
              </a:rPr>
              <a:t>Long Vowels</a:t>
            </a:r>
          </a:p>
        </p:txBody>
      </p:sp>
      <p:sp>
        <p:nvSpPr>
          <p:cNvPr id="10" name="Rectangle 9"/>
          <p:cNvSpPr/>
          <p:nvPr/>
        </p:nvSpPr>
        <p:spPr>
          <a:xfrm>
            <a:off x="2031492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062984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6094476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8125968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ectangle 13"/>
          <p:cNvSpPr/>
          <p:nvPr/>
        </p:nvSpPr>
        <p:spPr>
          <a:xfrm>
            <a:off x="10157460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0" y="1115568"/>
            <a:ext cx="2031492" cy="182880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800" b="1" i="0">
                <a:solidFill>
                  <a:srgbClr val="8AB596"/>
                </a:solidFill>
                <a:latin typeface="Arial"/>
              </a:rPr>
              <a:t>ā</a:t>
            </a:r>
          </a:p>
        </p:txBody>
      </p:sp>
      <p:pic>
        <p:nvPicPr>
          <p:cNvPr id="16" name="Picture 15" descr="lv_a_s1_cb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9362" y="3090672"/>
            <a:ext cx="1572768" cy="1572768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0" y="5074920"/>
            <a:ext cx="2031492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000" b="1" i="0">
                <a:solidFill>
                  <a:srgbClr val="8AB596"/>
                </a:solidFill>
                <a:latin typeface="Segoe Print"/>
              </a:rPr>
              <a:t>acorn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031492" y="1115568"/>
            <a:ext cx="2031492" cy="182880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800" b="1" i="0">
                <a:solidFill>
                  <a:srgbClr val="8AB596"/>
                </a:solidFill>
                <a:latin typeface="Arial"/>
              </a:rPr>
              <a:t>ē</a:t>
            </a:r>
          </a:p>
        </p:txBody>
      </p:sp>
      <p:pic>
        <p:nvPicPr>
          <p:cNvPr id="19" name="Picture 18" descr="lv_e_s1_cb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60854" y="3090672"/>
            <a:ext cx="1572768" cy="1572768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2031492" y="5074920"/>
            <a:ext cx="2031492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000" b="1" i="0">
                <a:solidFill>
                  <a:srgbClr val="8AB596"/>
                </a:solidFill>
                <a:latin typeface="Segoe Print"/>
              </a:rPr>
              <a:t>fever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062984" y="1069848"/>
            <a:ext cx="2031492" cy="5047488"/>
          </a:xfrm>
          <a:prstGeom prst="rect">
            <a:avLst/>
          </a:prstGeom>
          <a:solidFill>
            <a:srgbClr val="2252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TextBox 21"/>
          <p:cNvSpPr txBox="1"/>
          <p:nvPr/>
        </p:nvSpPr>
        <p:spPr>
          <a:xfrm>
            <a:off x="4062984" y="1115568"/>
            <a:ext cx="2031492" cy="182880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800" b="1" i="0">
                <a:solidFill>
                  <a:srgbClr val="6ED8A8"/>
                </a:solidFill>
                <a:latin typeface="Arial"/>
              </a:rPr>
              <a:t>ī</a:t>
            </a:r>
          </a:p>
        </p:txBody>
      </p:sp>
      <p:pic>
        <p:nvPicPr>
          <p:cNvPr id="23" name="Picture 22" descr="lv_i_s1_cb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92346" y="3090672"/>
            <a:ext cx="1572768" cy="1572768"/>
          </a:xfrm>
          <a:prstGeom prst="rect">
            <a:avLst/>
          </a:prstGeom>
        </p:spPr>
      </p:pic>
      <p:sp>
        <p:nvSpPr>
          <p:cNvPr id="24" name="TextBox 23"/>
          <p:cNvSpPr txBox="1"/>
          <p:nvPr/>
        </p:nvSpPr>
        <p:spPr>
          <a:xfrm>
            <a:off x="4062984" y="5074920"/>
            <a:ext cx="2031492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000" b="1" i="0">
                <a:solidFill>
                  <a:srgbClr val="6ED8A8"/>
                </a:solidFill>
                <a:latin typeface="Segoe Print"/>
              </a:rPr>
              <a:t>tiger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094476" y="1115568"/>
            <a:ext cx="2031492" cy="182880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800" b="1" i="0">
                <a:solidFill>
                  <a:srgbClr val="8AB596"/>
                </a:solidFill>
                <a:latin typeface="Arial"/>
              </a:rPr>
              <a:t>ō</a:t>
            </a:r>
          </a:p>
        </p:txBody>
      </p:sp>
      <p:pic>
        <p:nvPicPr>
          <p:cNvPr id="26" name="Picture 25" descr="lv_o_s1_cb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23838" y="3090672"/>
            <a:ext cx="1572768" cy="1572768"/>
          </a:xfrm>
          <a:prstGeom prst="rect">
            <a:avLst/>
          </a:prstGeom>
        </p:spPr>
      </p:pic>
      <p:sp>
        <p:nvSpPr>
          <p:cNvPr id="27" name="TextBox 26"/>
          <p:cNvSpPr txBox="1"/>
          <p:nvPr/>
        </p:nvSpPr>
        <p:spPr>
          <a:xfrm>
            <a:off x="6094476" y="5074920"/>
            <a:ext cx="2031492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000" b="1" i="0">
                <a:solidFill>
                  <a:srgbClr val="8AB596"/>
                </a:solidFill>
                <a:latin typeface="Segoe Print"/>
              </a:rPr>
              <a:t>ocean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125968" y="1115568"/>
            <a:ext cx="2031492" cy="182880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800" b="1" i="0">
                <a:solidFill>
                  <a:srgbClr val="8AB596"/>
                </a:solidFill>
                <a:latin typeface="Arial"/>
              </a:rPr>
              <a:t>ū</a:t>
            </a:r>
          </a:p>
        </p:txBody>
      </p:sp>
      <p:pic>
        <p:nvPicPr>
          <p:cNvPr id="29" name="Picture 28" descr="lv_u1_s1_cb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55330" y="3090672"/>
            <a:ext cx="1572768" cy="1572768"/>
          </a:xfrm>
          <a:prstGeom prst="rect">
            <a:avLst/>
          </a:prstGeom>
        </p:spPr>
      </p:pic>
      <p:sp>
        <p:nvSpPr>
          <p:cNvPr id="30" name="TextBox 29"/>
          <p:cNvSpPr txBox="1"/>
          <p:nvPr/>
        </p:nvSpPr>
        <p:spPr>
          <a:xfrm>
            <a:off x="8125968" y="5074920"/>
            <a:ext cx="2031492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000" b="1" i="0">
                <a:solidFill>
                  <a:srgbClr val="8AB596"/>
                </a:solidFill>
                <a:latin typeface="Segoe Print"/>
              </a:rPr>
              <a:t>unicorn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0157460" y="1115568"/>
            <a:ext cx="2031492" cy="182880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800" b="1" i="0">
                <a:solidFill>
                  <a:srgbClr val="8AB596"/>
                </a:solidFill>
                <a:latin typeface="Arial"/>
              </a:rPr>
              <a:t>ū</a:t>
            </a:r>
          </a:p>
        </p:txBody>
      </p:sp>
      <p:pic>
        <p:nvPicPr>
          <p:cNvPr id="32" name="Picture 31" descr="lv_u2_s1_cb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386822" y="3090672"/>
            <a:ext cx="1572768" cy="1572768"/>
          </a:xfrm>
          <a:prstGeom prst="rect">
            <a:avLst/>
          </a:prstGeom>
        </p:spPr>
      </p:pic>
      <p:sp>
        <p:nvSpPr>
          <p:cNvPr id="33" name="TextBox 32"/>
          <p:cNvSpPr txBox="1"/>
          <p:nvPr/>
        </p:nvSpPr>
        <p:spPr>
          <a:xfrm>
            <a:off x="10157460" y="5074920"/>
            <a:ext cx="2031492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000" b="1" i="0">
                <a:solidFill>
                  <a:srgbClr val="8AB596"/>
                </a:solidFill>
                <a:latin typeface="Segoe Print"/>
              </a:rPr>
              <a:t>tulip</a:t>
            </a:r>
          </a:p>
        </p:txBody>
      </p:sp>
      <p:sp>
        <p:nvSpPr>
          <p:cNvPr id="34" name="Rectangle 33"/>
          <p:cNvSpPr/>
          <p:nvPr/>
        </p:nvSpPr>
        <p:spPr>
          <a:xfrm>
            <a:off x="0" y="6172200"/>
            <a:ext cx="12188952" cy="685800"/>
          </a:xfrm>
          <a:prstGeom prst="rect">
            <a:avLst/>
          </a:prstGeom>
          <a:solidFill>
            <a:srgbClr val="122B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5" name="Rectangle 34"/>
          <p:cNvSpPr/>
          <p:nvPr/>
        </p:nvSpPr>
        <p:spPr>
          <a:xfrm>
            <a:off x="0" y="6172200"/>
            <a:ext cx="12188952" cy="25400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6" name="TextBox 35"/>
          <p:cNvSpPr txBox="1"/>
          <p:nvPr/>
        </p:nvSpPr>
        <p:spPr>
          <a:xfrm>
            <a:off x="548640" y="6236208"/>
            <a:ext cx="11091672" cy="621792"/>
          </a:xfrm>
          <a:prstGeom prst="rect">
            <a:avLst/>
          </a:prstGeom>
          <a:noFill/>
          <a:ln>
            <a:noFill/>
          </a:ln>
        </p:spPr>
        <p:txBody>
          <a:bodyPr wrap="square" anchor="ctr"/>
          <a:lstStyle/>
          <a:p>
            <a:pPr algn="ctr"/>
            <a:r>
              <a:rPr sz="1600" b="0" i="1">
                <a:solidFill>
                  <a:srgbClr val="8AB596"/>
                </a:solidFill>
                <a:latin typeface="Arial"/>
              </a:rPr>
              <a:t>Long vowels say their own name. Found in open syllables where the vowel is not closed in by a consonant.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B3D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202722" y="202722"/>
            <a:ext cx="11783508" cy="50800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202722" y="6604478"/>
            <a:ext cx="11783508" cy="50800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202722" y="202722"/>
            <a:ext cx="50800" cy="6452556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11935430" y="202722"/>
            <a:ext cx="50800" cy="6452556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88952" cy="1051560"/>
          </a:xfrm>
          <a:prstGeom prst="rect">
            <a:avLst/>
          </a:prstGeom>
          <a:solidFill>
            <a:srgbClr val="122B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0" y="1051560"/>
            <a:ext cx="12188952" cy="25400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365760" y="91440"/>
            <a:ext cx="11457432" cy="86868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5200" b="1" i="0">
                <a:solidFill>
                  <a:srgbClr val="EFEBDF"/>
                </a:solidFill>
                <a:latin typeface="Edu NSW ACT Foundation"/>
              </a:rPr>
              <a:t>Long Vowels</a:t>
            </a:r>
          </a:p>
        </p:txBody>
      </p:sp>
      <p:sp>
        <p:nvSpPr>
          <p:cNvPr id="10" name="Rectangle 9"/>
          <p:cNvSpPr/>
          <p:nvPr/>
        </p:nvSpPr>
        <p:spPr>
          <a:xfrm>
            <a:off x="2031492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062984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6094476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8125968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ectangle 13"/>
          <p:cNvSpPr/>
          <p:nvPr/>
        </p:nvSpPr>
        <p:spPr>
          <a:xfrm>
            <a:off x="10157460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0" y="1115568"/>
            <a:ext cx="2031492" cy="182880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800" b="1" i="0">
                <a:solidFill>
                  <a:srgbClr val="8AB596"/>
                </a:solidFill>
                <a:latin typeface="Arial"/>
              </a:rPr>
              <a:t>ā</a:t>
            </a:r>
          </a:p>
        </p:txBody>
      </p:sp>
      <p:pic>
        <p:nvPicPr>
          <p:cNvPr id="16" name="Picture 15" descr="lv_a_s1_cb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9362" y="3090672"/>
            <a:ext cx="1572768" cy="1572768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0" y="5074920"/>
            <a:ext cx="2031492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000" b="1" i="0">
                <a:solidFill>
                  <a:srgbClr val="8AB596"/>
                </a:solidFill>
                <a:latin typeface="Segoe Print"/>
              </a:rPr>
              <a:t>acorn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031492" y="1115568"/>
            <a:ext cx="2031492" cy="182880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800" b="1" i="0">
                <a:solidFill>
                  <a:srgbClr val="8AB596"/>
                </a:solidFill>
                <a:latin typeface="Arial"/>
              </a:rPr>
              <a:t>ē</a:t>
            </a:r>
          </a:p>
        </p:txBody>
      </p:sp>
      <p:pic>
        <p:nvPicPr>
          <p:cNvPr id="19" name="Picture 18" descr="lv_e_s1_cb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60854" y="3090672"/>
            <a:ext cx="1572768" cy="1572768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2031492" y="5074920"/>
            <a:ext cx="2031492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000" b="1" i="0">
                <a:solidFill>
                  <a:srgbClr val="8AB596"/>
                </a:solidFill>
                <a:latin typeface="Segoe Print"/>
              </a:rPr>
              <a:t>fever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062984" y="1115568"/>
            <a:ext cx="2031492" cy="182880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800" b="1" i="0">
                <a:solidFill>
                  <a:srgbClr val="8AB596"/>
                </a:solidFill>
                <a:latin typeface="Arial"/>
              </a:rPr>
              <a:t>ī</a:t>
            </a:r>
          </a:p>
        </p:txBody>
      </p:sp>
      <p:pic>
        <p:nvPicPr>
          <p:cNvPr id="22" name="Picture 21" descr="lv_i_s1_cb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92346" y="3090672"/>
            <a:ext cx="1572768" cy="1572768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4062984" y="5074920"/>
            <a:ext cx="2031492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000" b="1" i="0">
                <a:solidFill>
                  <a:srgbClr val="8AB596"/>
                </a:solidFill>
                <a:latin typeface="Segoe Print"/>
              </a:rPr>
              <a:t>tiger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094476" y="1069848"/>
            <a:ext cx="2031492" cy="5047488"/>
          </a:xfrm>
          <a:prstGeom prst="rect">
            <a:avLst/>
          </a:prstGeom>
          <a:solidFill>
            <a:srgbClr val="2252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TextBox 24"/>
          <p:cNvSpPr txBox="1"/>
          <p:nvPr/>
        </p:nvSpPr>
        <p:spPr>
          <a:xfrm>
            <a:off x="6094476" y="1115568"/>
            <a:ext cx="2031492" cy="182880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800" b="1" i="0">
                <a:solidFill>
                  <a:srgbClr val="7BBDEF"/>
                </a:solidFill>
                <a:latin typeface="Arial"/>
              </a:rPr>
              <a:t>ō</a:t>
            </a:r>
          </a:p>
        </p:txBody>
      </p:sp>
      <p:pic>
        <p:nvPicPr>
          <p:cNvPr id="26" name="Picture 25" descr="lv_o_s1_cb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23838" y="3090672"/>
            <a:ext cx="1572768" cy="1572768"/>
          </a:xfrm>
          <a:prstGeom prst="rect">
            <a:avLst/>
          </a:prstGeom>
        </p:spPr>
      </p:pic>
      <p:sp>
        <p:nvSpPr>
          <p:cNvPr id="27" name="TextBox 26"/>
          <p:cNvSpPr txBox="1"/>
          <p:nvPr/>
        </p:nvSpPr>
        <p:spPr>
          <a:xfrm>
            <a:off x="6094476" y="5074920"/>
            <a:ext cx="2031492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000" b="1" i="0">
                <a:solidFill>
                  <a:srgbClr val="7BBDEF"/>
                </a:solidFill>
                <a:latin typeface="Segoe Print"/>
              </a:rPr>
              <a:t>ocean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125968" y="1115568"/>
            <a:ext cx="2031492" cy="182880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800" b="1" i="0">
                <a:solidFill>
                  <a:srgbClr val="8AB596"/>
                </a:solidFill>
                <a:latin typeface="Arial"/>
              </a:rPr>
              <a:t>ū</a:t>
            </a:r>
          </a:p>
        </p:txBody>
      </p:sp>
      <p:pic>
        <p:nvPicPr>
          <p:cNvPr id="29" name="Picture 28" descr="lv_u1_s1_cb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55330" y="3090672"/>
            <a:ext cx="1572768" cy="1572768"/>
          </a:xfrm>
          <a:prstGeom prst="rect">
            <a:avLst/>
          </a:prstGeom>
        </p:spPr>
      </p:pic>
      <p:sp>
        <p:nvSpPr>
          <p:cNvPr id="30" name="TextBox 29"/>
          <p:cNvSpPr txBox="1"/>
          <p:nvPr/>
        </p:nvSpPr>
        <p:spPr>
          <a:xfrm>
            <a:off x="8125968" y="5074920"/>
            <a:ext cx="2031492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000" b="1" i="0">
                <a:solidFill>
                  <a:srgbClr val="8AB596"/>
                </a:solidFill>
                <a:latin typeface="Segoe Print"/>
              </a:rPr>
              <a:t>unicorn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0157460" y="1115568"/>
            <a:ext cx="2031492" cy="182880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800" b="1" i="0">
                <a:solidFill>
                  <a:srgbClr val="8AB596"/>
                </a:solidFill>
                <a:latin typeface="Arial"/>
              </a:rPr>
              <a:t>ū</a:t>
            </a:r>
          </a:p>
        </p:txBody>
      </p:sp>
      <p:pic>
        <p:nvPicPr>
          <p:cNvPr id="32" name="Picture 31" descr="lv_u2_s1_cb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386822" y="3090672"/>
            <a:ext cx="1572768" cy="1572768"/>
          </a:xfrm>
          <a:prstGeom prst="rect">
            <a:avLst/>
          </a:prstGeom>
        </p:spPr>
      </p:pic>
      <p:sp>
        <p:nvSpPr>
          <p:cNvPr id="33" name="TextBox 32"/>
          <p:cNvSpPr txBox="1"/>
          <p:nvPr/>
        </p:nvSpPr>
        <p:spPr>
          <a:xfrm>
            <a:off x="10157460" y="5074920"/>
            <a:ext cx="2031492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000" b="1" i="0">
                <a:solidFill>
                  <a:srgbClr val="8AB596"/>
                </a:solidFill>
                <a:latin typeface="Segoe Print"/>
              </a:rPr>
              <a:t>tulip</a:t>
            </a:r>
          </a:p>
        </p:txBody>
      </p:sp>
      <p:sp>
        <p:nvSpPr>
          <p:cNvPr id="34" name="Rectangle 33"/>
          <p:cNvSpPr/>
          <p:nvPr/>
        </p:nvSpPr>
        <p:spPr>
          <a:xfrm>
            <a:off x="0" y="6172200"/>
            <a:ext cx="12188952" cy="685800"/>
          </a:xfrm>
          <a:prstGeom prst="rect">
            <a:avLst/>
          </a:prstGeom>
          <a:solidFill>
            <a:srgbClr val="122B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5" name="Rectangle 34"/>
          <p:cNvSpPr/>
          <p:nvPr/>
        </p:nvSpPr>
        <p:spPr>
          <a:xfrm>
            <a:off x="0" y="6172200"/>
            <a:ext cx="12188952" cy="25400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6" name="TextBox 35"/>
          <p:cNvSpPr txBox="1"/>
          <p:nvPr/>
        </p:nvSpPr>
        <p:spPr>
          <a:xfrm>
            <a:off x="548640" y="6236208"/>
            <a:ext cx="11091672" cy="621792"/>
          </a:xfrm>
          <a:prstGeom prst="rect">
            <a:avLst/>
          </a:prstGeom>
          <a:noFill/>
          <a:ln>
            <a:noFill/>
          </a:ln>
        </p:spPr>
        <p:txBody>
          <a:bodyPr wrap="square" anchor="ctr"/>
          <a:lstStyle/>
          <a:p>
            <a:pPr algn="ctr"/>
            <a:r>
              <a:rPr sz="1600" b="0" i="1">
                <a:solidFill>
                  <a:srgbClr val="8AB596"/>
                </a:solidFill>
                <a:latin typeface="Arial"/>
              </a:rPr>
              <a:t>Long vowels say their own name. Found in open syllables where the vowel is not closed in by a consonant.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B3D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202722" y="202722"/>
            <a:ext cx="11783508" cy="50800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202722" y="6604478"/>
            <a:ext cx="11783508" cy="50800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202722" y="202722"/>
            <a:ext cx="50800" cy="6452556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11935430" y="202722"/>
            <a:ext cx="50800" cy="6452556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88952" cy="1051560"/>
          </a:xfrm>
          <a:prstGeom prst="rect">
            <a:avLst/>
          </a:prstGeom>
          <a:solidFill>
            <a:srgbClr val="122B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0" y="1051560"/>
            <a:ext cx="12188952" cy="25400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365760" y="91440"/>
            <a:ext cx="11457432" cy="86868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5200" b="1" i="0">
                <a:solidFill>
                  <a:srgbClr val="EFEBDF"/>
                </a:solidFill>
                <a:latin typeface="Edu NSW ACT Foundation"/>
              </a:rPr>
              <a:t>Long Vowels</a:t>
            </a:r>
          </a:p>
        </p:txBody>
      </p:sp>
      <p:sp>
        <p:nvSpPr>
          <p:cNvPr id="10" name="Rectangle 9"/>
          <p:cNvSpPr/>
          <p:nvPr/>
        </p:nvSpPr>
        <p:spPr>
          <a:xfrm>
            <a:off x="2031492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062984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6094476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8125968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ectangle 13"/>
          <p:cNvSpPr/>
          <p:nvPr/>
        </p:nvSpPr>
        <p:spPr>
          <a:xfrm>
            <a:off x="10157460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0" y="1115568"/>
            <a:ext cx="2031492" cy="182880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800" b="1" i="0">
                <a:solidFill>
                  <a:srgbClr val="8AB596"/>
                </a:solidFill>
                <a:latin typeface="Arial"/>
              </a:rPr>
              <a:t>ā</a:t>
            </a:r>
          </a:p>
        </p:txBody>
      </p:sp>
      <p:pic>
        <p:nvPicPr>
          <p:cNvPr id="16" name="Picture 15" descr="lv_a_s1_cb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9362" y="3090672"/>
            <a:ext cx="1572768" cy="1572768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0" y="5074920"/>
            <a:ext cx="2031492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000" b="1" i="0">
                <a:solidFill>
                  <a:srgbClr val="8AB596"/>
                </a:solidFill>
                <a:latin typeface="Segoe Print"/>
              </a:rPr>
              <a:t>acorn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031492" y="1115568"/>
            <a:ext cx="2031492" cy="182880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800" b="1" i="0">
                <a:solidFill>
                  <a:srgbClr val="8AB596"/>
                </a:solidFill>
                <a:latin typeface="Arial"/>
              </a:rPr>
              <a:t>ē</a:t>
            </a:r>
          </a:p>
        </p:txBody>
      </p:sp>
      <p:pic>
        <p:nvPicPr>
          <p:cNvPr id="19" name="Picture 18" descr="lv_e_s1_cb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60854" y="3090672"/>
            <a:ext cx="1572768" cy="1572768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2031492" y="5074920"/>
            <a:ext cx="2031492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000" b="1" i="0">
                <a:solidFill>
                  <a:srgbClr val="8AB596"/>
                </a:solidFill>
                <a:latin typeface="Segoe Print"/>
              </a:rPr>
              <a:t>fever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062984" y="1115568"/>
            <a:ext cx="2031492" cy="182880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800" b="1" i="0">
                <a:solidFill>
                  <a:srgbClr val="8AB596"/>
                </a:solidFill>
                <a:latin typeface="Arial"/>
              </a:rPr>
              <a:t>ī</a:t>
            </a:r>
          </a:p>
        </p:txBody>
      </p:sp>
      <p:pic>
        <p:nvPicPr>
          <p:cNvPr id="22" name="Picture 21" descr="lv_i_s1_cb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92346" y="3090672"/>
            <a:ext cx="1572768" cy="1572768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4062984" y="5074920"/>
            <a:ext cx="2031492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000" b="1" i="0">
                <a:solidFill>
                  <a:srgbClr val="8AB596"/>
                </a:solidFill>
                <a:latin typeface="Segoe Print"/>
              </a:rPr>
              <a:t>tiger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094476" y="1115568"/>
            <a:ext cx="2031492" cy="182880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800" b="1" i="0">
                <a:solidFill>
                  <a:srgbClr val="8AB596"/>
                </a:solidFill>
                <a:latin typeface="Arial"/>
              </a:rPr>
              <a:t>ō</a:t>
            </a:r>
          </a:p>
        </p:txBody>
      </p:sp>
      <p:pic>
        <p:nvPicPr>
          <p:cNvPr id="25" name="Picture 24" descr="lv_o_s1_cb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23838" y="3090672"/>
            <a:ext cx="1572768" cy="1572768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6094476" y="5074920"/>
            <a:ext cx="2031492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000" b="1" i="0">
                <a:solidFill>
                  <a:srgbClr val="8AB596"/>
                </a:solidFill>
                <a:latin typeface="Segoe Print"/>
              </a:rPr>
              <a:t>ocean</a:t>
            </a:r>
          </a:p>
        </p:txBody>
      </p:sp>
      <p:sp>
        <p:nvSpPr>
          <p:cNvPr id="27" name="Rectangle 26"/>
          <p:cNvSpPr/>
          <p:nvPr/>
        </p:nvSpPr>
        <p:spPr>
          <a:xfrm>
            <a:off x="8125968" y="1069848"/>
            <a:ext cx="2031492" cy="5047488"/>
          </a:xfrm>
          <a:prstGeom prst="rect">
            <a:avLst/>
          </a:prstGeom>
          <a:solidFill>
            <a:srgbClr val="2252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8" name="TextBox 27"/>
          <p:cNvSpPr txBox="1"/>
          <p:nvPr/>
        </p:nvSpPr>
        <p:spPr>
          <a:xfrm>
            <a:off x="8125968" y="1115568"/>
            <a:ext cx="2031492" cy="182880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800" b="1" i="0">
                <a:solidFill>
                  <a:srgbClr val="FFDF40"/>
                </a:solidFill>
                <a:latin typeface="Arial"/>
              </a:rPr>
              <a:t>ū</a:t>
            </a:r>
          </a:p>
        </p:txBody>
      </p:sp>
      <p:pic>
        <p:nvPicPr>
          <p:cNvPr id="29" name="Picture 28" descr="lv_u1_s1_cb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55330" y="3090672"/>
            <a:ext cx="1572768" cy="1572768"/>
          </a:xfrm>
          <a:prstGeom prst="rect">
            <a:avLst/>
          </a:prstGeom>
        </p:spPr>
      </p:pic>
      <p:sp>
        <p:nvSpPr>
          <p:cNvPr id="30" name="TextBox 29"/>
          <p:cNvSpPr txBox="1"/>
          <p:nvPr/>
        </p:nvSpPr>
        <p:spPr>
          <a:xfrm>
            <a:off x="8125968" y="5074920"/>
            <a:ext cx="2031492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000" b="1" i="0">
                <a:solidFill>
                  <a:srgbClr val="FFDF40"/>
                </a:solidFill>
                <a:latin typeface="Segoe Print"/>
              </a:rPr>
              <a:t>unicorn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0157460" y="1115568"/>
            <a:ext cx="2031492" cy="182880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800" b="1" i="0">
                <a:solidFill>
                  <a:srgbClr val="8AB596"/>
                </a:solidFill>
                <a:latin typeface="Arial"/>
              </a:rPr>
              <a:t>ū</a:t>
            </a:r>
          </a:p>
        </p:txBody>
      </p:sp>
      <p:pic>
        <p:nvPicPr>
          <p:cNvPr id="32" name="Picture 31" descr="lv_u2_s1_cb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386822" y="3090672"/>
            <a:ext cx="1572768" cy="1572768"/>
          </a:xfrm>
          <a:prstGeom prst="rect">
            <a:avLst/>
          </a:prstGeom>
        </p:spPr>
      </p:pic>
      <p:sp>
        <p:nvSpPr>
          <p:cNvPr id="33" name="TextBox 32"/>
          <p:cNvSpPr txBox="1"/>
          <p:nvPr/>
        </p:nvSpPr>
        <p:spPr>
          <a:xfrm>
            <a:off x="10157460" y="5074920"/>
            <a:ext cx="2031492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000" b="1" i="0">
                <a:solidFill>
                  <a:srgbClr val="8AB596"/>
                </a:solidFill>
                <a:latin typeface="Segoe Print"/>
              </a:rPr>
              <a:t>tulip</a:t>
            </a:r>
          </a:p>
        </p:txBody>
      </p:sp>
      <p:sp>
        <p:nvSpPr>
          <p:cNvPr id="34" name="Rectangle 33"/>
          <p:cNvSpPr/>
          <p:nvPr/>
        </p:nvSpPr>
        <p:spPr>
          <a:xfrm>
            <a:off x="0" y="6172200"/>
            <a:ext cx="12188952" cy="685800"/>
          </a:xfrm>
          <a:prstGeom prst="rect">
            <a:avLst/>
          </a:prstGeom>
          <a:solidFill>
            <a:srgbClr val="122B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5" name="Rectangle 34"/>
          <p:cNvSpPr/>
          <p:nvPr/>
        </p:nvSpPr>
        <p:spPr>
          <a:xfrm>
            <a:off x="0" y="6172200"/>
            <a:ext cx="12188952" cy="25400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6" name="TextBox 35"/>
          <p:cNvSpPr txBox="1"/>
          <p:nvPr/>
        </p:nvSpPr>
        <p:spPr>
          <a:xfrm>
            <a:off x="548640" y="6236208"/>
            <a:ext cx="11091672" cy="621792"/>
          </a:xfrm>
          <a:prstGeom prst="rect">
            <a:avLst/>
          </a:prstGeom>
          <a:noFill/>
          <a:ln>
            <a:noFill/>
          </a:ln>
        </p:spPr>
        <p:txBody>
          <a:bodyPr wrap="square" anchor="ctr"/>
          <a:lstStyle/>
          <a:p>
            <a:pPr algn="ctr"/>
            <a:r>
              <a:rPr sz="1600" b="0" i="1">
                <a:solidFill>
                  <a:srgbClr val="8AB596"/>
                </a:solidFill>
                <a:latin typeface="Arial"/>
              </a:rPr>
              <a:t>Long vowels say their own name. Found in open syllables where the vowel is not closed in by a consonant.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B3D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202722" y="202722"/>
            <a:ext cx="11783508" cy="50800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202722" y="6604478"/>
            <a:ext cx="11783508" cy="50800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202722" y="202722"/>
            <a:ext cx="50800" cy="6452556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11935430" y="202722"/>
            <a:ext cx="50800" cy="6452556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88952" cy="1051560"/>
          </a:xfrm>
          <a:prstGeom prst="rect">
            <a:avLst/>
          </a:prstGeom>
          <a:solidFill>
            <a:srgbClr val="122B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0" y="1051560"/>
            <a:ext cx="12188952" cy="25400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365760" y="91440"/>
            <a:ext cx="11457432" cy="86868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5200" b="1" i="0">
                <a:solidFill>
                  <a:srgbClr val="EFEBDF"/>
                </a:solidFill>
                <a:latin typeface="Edu NSW ACT Foundation"/>
              </a:rPr>
              <a:t>Long Vowels</a:t>
            </a:r>
          </a:p>
        </p:txBody>
      </p:sp>
      <p:sp>
        <p:nvSpPr>
          <p:cNvPr id="10" name="Rectangle 9"/>
          <p:cNvSpPr/>
          <p:nvPr/>
        </p:nvSpPr>
        <p:spPr>
          <a:xfrm>
            <a:off x="2031492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062984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6094476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8125968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ectangle 13"/>
          <p:cNvSpPr/>
          <p:nvPr/>
        </p:nvSpPr>
        <p:spPr>
          <a:xfrm>
            <a:off x="10157460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0" y="1115568"/>
            <a:ext cx="2031492" cy="182880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800" b="1" i="0">
                <a:solidFill>
                  <a:srgbClr val="8AB596"/>
                </a:solidFill>
                <a:latin typeface="Arial"/>
              </a:rPr>
              <a:t>ā</a:t>
            </a:r>
          </a:p>
        </p:txBody>
      </p:sp>
      <p:pic>
        <p:nvPicPr>
          <p:cNvPr id="16" name="Picture 15" descr="lv_a_s1_cb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9362" y="3090672"/>
            <a:ext cx="1572768" cy="1572768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0" y="5074920"/>
            <a:ext cx="2031492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000" b="1" i="0">
                <a:solidFill>
                  <a:srgbClr val="8AB596"/>
                </a:solidFill>
                <a:latin typeface="Segoe Print"/>
              </a:rPr>
              <a:t>acorn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031492" y="1115568"/>
            <a:ext cx="2031492" cy="182880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800" b="1" i="0">
                <a:solidFill>
                  <a:srgbClr val="8AB596"/>
                </a:solidFill>
                <a:latin typeface="Arial"/>
              </a:rPr>
              <a:t>ē</a:t>
            </a:r>
          </a:p>
        </p:txBody>
      </p:sp>
      <p:pic>
        <p:nvPicPr>
          <p:cNvPr id="19" name="Picture 18" descr="lv_e_s1_cb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60854" y="3090672"/>
            <a:ext cx="1572768" cy="1572768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2031492" y="5074920"/>
            <a:ext cx="2031492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000" b="1" i="0">
                <a:solidFill>
                  <a:srgbClr val="8AB596"/>
                </a:solidFill>
                <a:latin typeface="Segoe Print"/>
              </a:rPr>
              <a:t>fever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062984" y="1115568"/>
            <a:ext cx="2031492" cy="182880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800" b="1" i="0">
                <a:solidFill>
                  <a:srgbClr val="8AB596"/>
                </a:solidFill>
                <a:latin typeface="Arial"/>
              </a:rPr>
              <a:t>ī</a:t>
            </a:r>
          </a:p>
        </p:txBody>
      </p:sp>
      <p:pic>
        <p:nvPicPr>
          <p:cNvPr id="22" name="Picture 21" descr="lv_i_s1_cb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92346" y="3090672"/>
            <a:ext cx="1572768" cy="1572768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4062984" y="5074920"/>
            <a:ext cx="2031492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000" b="1" i="0">
                <a:solidFill>
                  <a:srgbClr val="8AB596"/>
                </a:solidFill>
                <a:latin typeface="Segoe Print"/>
              </a:rPr>
              <a:t>tiger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094476" y="1115568"/>
            <a:ext cx="2031492" cy="182880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800" b="1" i="0">
                <a:solidFill>
                  <a:srgbClr val="8AB596"/>
                </a:solidFill>
                <a:latin typeface="Arial"/>
              </a:rPr>
              <a:t>ō</a:t>
            </a:r>
          </a:p>
        </p:txBody>
      </p:sp>
      <p:pic>
        <p:nvPicPr>
          <p:cNvPr id="25" name="Picture 24" descr="lv_o_s1_cb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23838" y="3090672"/>
            <a:ext cx="1572768" cy="1572768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6094476" y="5074920"/>
            <a:ext cx="2031492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000" b="1" i="0">
                <a:solidFill>
                  <a:srgbClr val="8AB596"/>
                </a:solidFill>
                <a:latin typeface="Segoe Print"/>
              </a:rPr>
              <a:t>ocean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125968" y="1115568"/>
            <a:ext cx="2031492" cy="182880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800" b="1" i="0">
                <a:solidFill>
                  <a:srgbClr val="8AB596"/>
                </a:solidFill>
                <a:latin typeface="Arial"/>
              </a:rPr>
              <a:t>ū</a:t>
            </a:r>
          </a:p>
        </p:txBody>
      </p:sp>
      <p:pic>
        <p:nvPicPr>
          <p:cNvPr id="28" name="Picture 27" descr="lv_u1_s1_cb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55330" y="3090672"/>
            <a:ext cx="1572768" cy="1572768"/>
          </a:xfrm>
          <a:prstGeom prst="rect">
            <a:avLst/>
          </a:prstGeom>
        </p:spPr>
      </p:pic>
      <p:sp>
        <p:nvSpPr>
          <p:cNvPr id="29" name="TextBox 28"/>
          <p:cNvSpPr txBox="1"/>
          <p:nvPr/>
        </p:nvSpPr>
        <p:spPr>
          <a:xfrm>
            <a:off x="8125968" y="5074920"/>
            <a:ext cx="2031492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000" b="1" i="0">
                <a:solidFill>
                  <a:srgbClr val="8AB596"/>
                </a:solidFill>
                <a:latin typeface="Segoe Print"/>
              </a:rPr>
              <a:t>unicorn</a:t>
            </a:r>
          </a:p>
        </p:txBody>
      </p:sp>
      <p:sp>
        <p:nvSpPr>
          <p:cNvPr id="30" name="Rectangle 29"/>
          <p:cNvSpPr/>
          <p:nvPr/>
        </p:nvSpPr>
        <p:spPr>
          <a:xfrm>
            <a:off x="10157460" y="1069848"/>
            <a:ext cx="2031492" cy="5047488"/>
          </a:xfrm>
          <a:prstGeom prst="rect">
            <a:avLst/>
          </a:prstGeom>
          <a:solidFill>
            <a:srgbClr val="2252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TextBox 30"/>
          <p:cNvSpPr txBox="1"/>
          <p:nvPr/>
        </p:nvSpPr>
        <p:spPr>
          <a:xfrm>
            <a:off x="10157460" y="1115568"/>
            <a:ext cx="2031492" cy="182880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800" b="1" i="0">
                <a:solidFill>
                  <a:srgbClr val="FFA030"/>
                </a:solidFill>
                <a:latin typeface="Arial"/>
              </a:rPr>
              <a:t>ū</a:t>
            </a:r>
          </a:p>
        </p:txBody>
      </p:sp>
      <p:pic>
        <p:nvPicPr>
          <p:cNvPr id="32" name="Picture 31" descr="lv_u2_s1_cb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386822" y="3090672"/>
            <a:ext cx="1572768" cy="1572768"/>
          </a:xfrm>
          <a:prstGeom prst="rect">
            <a:avLst/>
          </a:prstGeom>
        </p:spPr>
      </p:pic>
      <p:sp>
        <p:nvSpPr>
          <p:cNvPr id="33" name="TextBox 32"/>
          <p:cNvSpPr txBox="1"/>
          <p:nvPr/>
        </p:nvSpPr>
        <p:spPr>
          <a:xfrm>
            <a:off x="10157460" y="5074920"/>
            <a:ext cx="2031492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000" b="1" i="0">
                <a:solidFill>
                  <a:srgbClr val="FFA030"/>
                </a:solidFill>
                <a:latin typeface="Segoe Print"/>
              </a:rPr>
              <a:t>tulip</a:t>
            </a:r>
          </a:p>
        </p:txBody>
      </p:sp>
      <p:sp>
        <p:nvSpPr>
          <p:cNvPr id="34" name="Rectangle 33"/>
          <p:cNvSpPr/>
          <p:nvPr/>
        </p:nvSpPr>
        <p:spPr>
          <a:xfrm>
            <a:off x="0" y="6172200"/>
            <a:ext cx="12188952" cy="685800"/>
          </a:xfrm>
          <a:prstGeom prst="rect">
            <a:avLst/>
          </a:prstGeom>
          <a:solidFill>
            <a:srgbClr val="122B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5" name="Rectangle 34"/>
          <p:cNvSpPr/>
          <p:nvPr/>
        </p:nvSpPr>
        <p:spPr>
          <a:xfrm>
            <a:off x="0" y="6172200"/>
            <a:ext cx="12188952" cy="25400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6" name="TextBox 35"/>
          <p:cNvSpPr txBox="1"/>
          <p:nvPr/>
        </p:nvSpPr>
        <p:spPr>
          <a:xfrm>
            <a:off x="548640" y="6236208"/>
            <a:ext cx="11091672" cy="621792"/>
          </a:xfrm>
          <a:prstGeom prst="rect">
            <a:avLst/>
          </a:prstGeom>
          <a:noFill/>
          <a:ln>
            <a:noFill/>
          </a:ln>
        </p:spPr>
        <p:txBody>
          <a:bodyPr wrap="square" anchor="ctr"/>
          <a:lstStyle/>
          <a:p>
            <a:pPr algn="ctr"/>
            <a:r>
              <a:rPr sz="1600" b="0" i="1">
                <a:solidFill>
                  <a:srgbClr val="8AB596"/>
                </a:solidFill>
                <a:latin typeface="Arial"/>
              </a:rPr>
              <a:t>Long vowels say their own name. Found in open syllables where the vowel is not closed in by a consonant.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B3D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202722" y="202722"/>
            <a:ext cx="11783508" cy="50800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202722" y="6604478"/>
            <a:ext cx="11783508" cy="50800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202722" y="202722"/>
            <a:ext cx="50800" cy="6452556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11935430" y="202722"/>
            <a:ext cx="50800" cy="6452556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88952" cy="1051560"/>
          </a:xfrm>
          <a:prstGeom prst="rect">
            <a:avLst/>
          </a:prstGeom>
          <a:solidFill>
            <a:srgbClr val="122B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0" y="1051560"/>
            <a:ext cx="12188952" cy="25400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365760" y="91440"/>
            <a:ext cx="11457432" cy="86868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5200" b="1" i="0">
                <a:solidFill>
                  <a:srgbClr val="EFEBDF"/>
                </a:solidFill>
                <a:latin typeface="Edu NSW ACT Foundation"/>
              </a:rPr>
              <a:t>Lazy Vowels</a:t>
            </a:r>
          </a:p>
        </p:txBody>
      </p:sp>
      <p:sp>
        <p:nvSpPr>
          <p:cNvPr id="10" name="Rectangle 9"/>
          <p:cNvSpPr/>
          <p:nvPr/>
        </p:nvSpPr>
        <p:spPr>
          <a:xfrm>
            <a:off x="2437790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875580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7313370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9751160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ectangle 13"/>
          <p:cNvSpPr/>
          <p:nvPr/>
        </p:nvSpPr>
        <p:spPr>
          <a:xfrm>
            <a:off x="0" y="1069848"/>
            <a:ext cx="2437790" cy="5047488"/>
          </a:xfrm>
          <a:prstGeom prst="rect">
            <a:avLst/>
          </a:prstGeom>
          <a:solidFill>
            <a:srgbClr val="2252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0" y="1115568"/>
            <a:ext cx="2437790" cy="132588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800" b="1" i="0">
                <a:solidFill>
                  <a:srgbClr val="EFEBDF"/>
                </a:solidFill>
                <a:latin typeface="Arial"/>
              </a:rPr>
              <a:t>a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0" y="2441448"/>
            <a:ext cx="2437790" cy="566928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4600" b="0" i="0">
                <a:solidFill>
                  <a:srgbClr val="EFEBDF"/>
                </a:solidFill>
                <a:latin typeface="Arial"/>
              </a:rPr>
              <a:t>ə</a:t>
            </a:r>
          </a:p>
        </p:txBody>
      </p:sp>
      <p:pic>
        <p:nvPicPr>
          <p:cNvPr id="17" name="Picture 16" descr="schwa_a_s1_cb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635" y="3090672"/>
            <a:ext cx="1874519" cy="1874519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0" y="5074920"/>
            <a:ext cx="2437790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400" b="1" i="0">
                <a:solidFill>
                  <a:srgbClr val="EFEBDF"/>
                </a:solidFill>
                <a:latin typeface="Segoe Print"/>
              </a:rPr>
              <a:t>sofa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437790" y="1115568"/>
            <a:ext cx="2437790" cy="132588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800" b="1" i="0">
                <a:solidFill>
                  <a:srgbClr val="8AB596"/>
                </a:solidFill>
                <a:latin typeface="Arial"/>
              </a:rPr>
              <a:t>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437790" y="2441448"/>
            <a:ext cx="2437790" cy="566928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4600" b="0" i="0">
                <a:solidFill>
                  <a:srgbClr val="8AB596"/>
                </a:solidFill>
                <a:latin typeface="Arial"/>
              </a:rPr>
              <a:t>ə</a:t>
            </a:r>
          </a:p>
        </p:txBody>
      </p:sp>
      <p:pic>
        <p:nvPicPr>
          <p:cNvPr id="21" name="Picture 20" descr="schwa_e_s1_cb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19425" y="3090672"/>
            <a:ext cx="1874519" cy="1874519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2437790" y="5074920"/>
            <a:ext cx="2437790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400" b="1" i="0">
                <a:solidFill>
                  <a:srgbClr val="8AB596"/>
                </a:solidFill>
                <a:latin typeface="Segoe Print"/>
              </a:rPr>
              <a:t>garden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875580" y="1115568"/>
            <a:ext cx="2437790" cy="132588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800" b="1" i="0">
                <a:solidFill>
                  <a:srgbClr val="8AB596"/>
                </a:solidFill>
                <a:latin typeface="Arial"/>
              </a:rPr>
              <a:t>i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875580" y="2441448"/>
            <a:ext cx="2437790" cy="566928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4600" b="0" i="0">
                <a:solidFill>
                  <a:srgbClr val="8AB596"/>
                </a:solidFill>
                <a:latin typeface="Arial"/>
              </a:rPr>
              <a:t>ə</a:t>
            </a:r>
          </a:p>
        </p:txBody>
      </p:sp>
      <p:pic>
        <p:nvPicPr>
          <p:cNvPr id="25" name="Picture 24" descr="schwa_i_s1_cb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57215" y="3090672"/>
            <a:ext cx="1874519" cy="1874519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4875580" y="5074920"/>
            <a:ext cx="2437790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400" b="1" i="0">
                <a:solidFill>
                  <a:srgbClr val="8AB596"/>
                </a:solidFill>
                <a:latin typeface="Segoe Print"/>
              </a:rPr>
              <a:t>pencil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313370" y="1115568"/>
            <a:ext cx="2437790" cy="132588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800" b="1" i="0">
                <a:solidFill>
                  <a:srgbClr val="8AB596"/>
                </a:solidFill>
                <a:latin typeface="Arial"/>
              </a:rPr>
              <a:t>o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313370" y="2441448"/>
            <a:ext cx="2437790" cy="566928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4600" b="0" i="0">
                <a:solidFill>
                  <a:srgbClr val="8AB596"/>
                </a:solidFill>
                <a:latin typeface="Arial"/>
              </a:rPr>
              <a:t>ə</a:t>
            </a:r>
          </a:p>
        </p:txBody>
      </p:sp>
      <p:pic>
        <p:nvPicPr>
          <p:cNvPr id="29" name="Picture 28" descr="schwa_o_s1_cb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95005" y="3090672"/>
            <a:ext cx="1874519" cy="1874519"/>
          </a:xfrm>
          <a:prstGeom prst="rect">
            <a:avLst/>
          </a:prstGeom>
        </p:spPr>
      </p:pic>
      <p:sp>
        <p:nvSpPr>
          <p:cNvPr id="30" name="TextBox 29"/>
          <p:cNvSpPr txBox="1"/>
          <p:nvPr/>
        </p:nvSpPr>
        <p:spPr>
          <a:xfrm>
            <a:off x="7313370" y="5074920"/>
            <a:ext cx="2437790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400" b="1" i="0">
                <a:solidFill>
                  <a:srgbClr val="8AB596"/>
                </a:solidFill>
                <a:latin typeface="Segoe Print"/>
              </a:rPr>
              <a:t>lemon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751160" y="1115568"/>
            <a:ext cx="2437790" cy="132588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800" b="1" i="0">
                <a:solidFill>
                  <a:srgbClr val="8AB596"/>
                </a:solidFill>
                <a:latin typeface="Arial"/>
              </a:rPr>
              <a:t>u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9751160" y="2441448"/>
            <a:ext cx="2437790" cy="566928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4600" b="0" i="0">
                <a:solidFill>
                  <a:srgbClr val="8AB596"/>
                </a:solidFill>
                <a:latin typeface="Arial"/>
              </a:rPr>
              <a:t>ə</a:t>
            </a:r>
          </a:p>
        </p:txBody>
      </p:sp>
      <p:pic>
        <p:nvPicPr>
          <p:cNvPr id="33" name="Picture 32" descr="schwa_u_s1_cb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032795" y="3090672"/>
            <a:ext cx="1874519" cy="1874519"/>
          </a:xfrm>
          <a:prstGeom prst="rect">
            <a:avLst/>
          </a:prstGeom>
        </p:spPr>
      </p:pic>
      <p:sp>
        <p:nvSpPr>
          <p:cNvPr id="34" name="TextBox 33"/>
          <p:cNvSpPr txBox="1"/>
          <p:nvPr/>
        </p:nvSpPr>
        <p:spPr>
          <a:xfrm>
            <a:off x="9751160" y="5074920"/>
            <a:ext cx="2437790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400" b="1" i="0">
                <a:solidFill>
                  <a:srgbClr val="8AB596"/>
                </a:solidFill>
                <a:latin typeface="Segoe Print"/>
              </a:rPr>
              <a:t>circus</a:t>
            </a:r>
          </a:p>
        </p:txBody>
      </p:sp>
      <p:sp>
        <p:nvSpPr>
          <p:cNvPr id="35" name="Rectangle 34"/>
          <p:cNvSpPr/>
          <p:nvPr/>
        </p:nvSpPr>
        <p:spPr>
          <a:xfrm>
            <a:off x="0" y="6172200"/>
            <a:ext cx="12188952" cy="685800"/>
          </a:xfrm>
          <a:prstGeom prst="rect">
            <a:avLst/>
          </a:prstGeom>
          <a:solidFill>
            <a:srgbClr val="122B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6" name="Rectangle 35"/>
          <p:cNvSpPr/>
          <p:nvPr/>
        </p:nvSpPr>
        <p:spPr>
          <a:xfrm>
            <a:off x="0" y="6172200"/>
            <a:ext cx="12188952" cy="25400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7" name="TextBox 36"/>
          <p:cNvSpPr txBox="1"/>
          <p:nvPr/>
        </p:nvSpPr>
        <p:spPr>
          <a:xfrm>
            <a:off x="548640" y="6236208"/>
            <a:ext cx="11091672" cy="621792"/>
          </a:xfrm>
          <a:prstGeom prst="rect">
            <a:avLst/>
          </a:prstGeom>
          <a:noFill/>
          <a:ln>
            <a:noFill/>
          </a:ln>
        </p:spPr>
        <p:txBody>
          <a:bodyPr wrap="square" anchor="ctr"/>
          <a:lstStyle/>
          <a:p>
            <a:pPr algn="ctr"/>
            <a:r>
              <a:rPr sz="1600" b="0" i="1">
                <a:solidFill>
                  <a:srgbClr val="8AB596"/>
                </a:solidFill>
                <a:latin typeface="Arial"/>
              </a:rPr>
              <a:t>The schwa (ə) is the most common English vowel sound — a weak "uh" that any vowel can make in an unstressed syllable.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B3D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202722" y="202722"/>
            <a:ext cx="11783508" cy="50800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202722" y="6604478"/>
            <a:ext cx="11783508" cy="50800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202722" y="202722"/>
            <a:ext cx="50800" cy="6452556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11935430" y="202722"/>
            <a:ext cx="50800" cy="6452556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88952" cy="1051560"/>
          </a:xfrm>
          <a:prstGeom prst="rect">
            <a:avLst/>
          </a:prstGeom>
          <a:solidFill>
            <a:srgbClr val="122B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0" y="1051560"/>
            <a:ext cx="12188952" cy="25400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365760" y="91440"/>
            <a:ext cx="11457432" cy="86868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5200" b="1" i="0">
                <a:solidFill>
                  <a:srgbClr val="EFEBDF"/>
                </a:solidFill>
                <a:latin typeface="Edu NSW ACT Foundation"/>
              </a:rPr>
              <a:t>Lazy Vowels</a:t>
            </a:r>
          </a:p>
        </p:txBody>
      </p:sp>
      <p:sp>
        <p:nvSpPr>
          <p:cNvPr id="10" name="Rectangle 9"/>
          <p:cNvSpPr/>
          <p:nvPr/>
        </p:nvSpPr>
        <p:spPr>
          <a:xfrm>
            <a:off x="2437790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875580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7313370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9751160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0" y="1115568"/>
            <a:ext cx="2437790" cy="132588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800" b="1" i="0">
                <a:solidFill>
                  <a:srgbClr val="8AB596"/>
                </a:solidFill>
                <a:latin typeface="Arial"/>
              </a:rPr>
              <a:t>a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0" y="2441448"/>
            <a:ext cx="2437790" cy="566928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4600" b="0" i="0">
                <a:solidFill>
                  <a:srgbClr val="8AB596"/>
                </a:solidFill>
                <a:latin typeface="Arial"/>
              </a:rPr>
              <a:t>ə</a:t>
            </a:r>
          </a:p>
        </p:txBody>
      </p:sp>
      <p:pic>
        <p:nvPicPr>
          <p:cNvPr id="16" name="Picture 15" descr="schwa_a_s1_cb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635" y="3090672"/>
            <a:ext cx="1874519" cy="1874519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0" y="5074920"/>
            <a:ext cx="2437790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400" b="1" i="0">
                <a:solidFill>
                  <a:srgbClr val="8AB596"/>
                </a:solidFill>
                <a:latin typeface="Segoe Print"/>
              </a:rPr>
              <a:t>sofa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437790" y="1069848"/>
            <a:ext cx="2437790" cy="5047488"/>
          </a:xfrm>
          <a:prstGeom prst="rect">
            <a:avLst/>
          </a:prstGeom>
          <a:solidFill>
            <a:srgbClr val="2252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TextBox 18"/>
          <p:cNvSpPr txBox="1"/>
          <p:nvPr/>
        </p:nvSpPr>
        <p:spPr>
          <a:xfrm>
            <a:off x="2437790" y="1115568"/>
            <a:ext cx="2437790" cy="132588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800" b="1" i="0">
                <a:solidFill>
                  <a:srgbClr val="FF9AAC"/>
                </a:solidFill>
                <a:latin typeface="Arial"/>
              </a:rPr>
              <a:t>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437790" y="2441448"/>
            <a:ext cx="2437790" cy="566928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4600" b="0" i="0">
                <a:solidFill>
                  <a:srgbClr val="FF9AAC"/>
                </a:solidFill>
                <a:latin typeface="Arial"/>
              </a:rPr>
              <a:t>ə</a:t>
            </a:r>
          </a:p>
        </p:txBody>
      </p:sp>
      <p:pic>
        <p:nvPicPr>
          <p:cNvPr id="21" name="Picture 20" descr="schwa_e_s1_cb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19425" y="3090672"/>
            <a:ext cx="1874519" cy="1874519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2437790" y="5074920"/>
            <a:ext cx="2437790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400" b="1" i="0">
                <a:solidFill>
                  <a:srgbClr val="FF9AAC"/>
                </a:solidFill>
                <a:latin typeface="Segoe Print"/>
              </a:rPr>
              <a:t>garden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875580" y="1115568"/>
            <a:ext cx="2437790" cy="132588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800" b="1" i="0">
                <a:solidFill>
                  <a:srgbClr val="8AB596"/>
                </a:solidFill>
                <a:latin typeface="Arial"/>
              </a:rPr>
              <a:t>i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875580" y="2441448"/>
            <a:ext cx="2437790" cy="566928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4600" b="0" i="0">
                <a:solidFill>
                  <a:srgbClr val="8AB596"/>
                </a:solidFill>
                <a:latin typeface="Arial"/>
              </a:rPr>
              <a:t>ə</a:t>
            </a:r>
          </a:p>
        </p:txBody>
      </p:sp>
      <p:pic>
        <p:nvPicPr>
          <p:cNvPr id="25" name="Picture 24" descr="schwa_i_s1_cb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57215" y="3090672"/>
            <a:ext cx="1874519" cy="1874519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4875580" y="5074920"/>
            <a:ext cx="2437790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400" b="1" i="0">
                <a:solidFill>
                  <a:srgbClr val="8AB596"/>
                </a:solidFill>
                <a:latin typeface="Segoe Print"/>
              </a:rPr>
              <a:t>pencil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313370" y="1115568"/>
            <a:ext cx="2437790" cy="132588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800" b="1" i="0">
                <a:solidFill>
                  <a:srgbClr val="8AB596"/>
                </a:solidFill>
                <a:latin typeface="Arial"/>
              </a:rPr>
              <a:t>o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313370" y="2441448"/>
            <a:ext cx="2437790" cy="566928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4600" b="0" i="0">
                <a:solidFill>
                  <a:srgbClr val="8AB596"/>
                </a:solidFill>
                <a:latin typeface="Arial"/>
              </a:rPr>
              <a:t>ə</a:t>
            </a:r>
          </a:p>
        </p:txBody>
      </p:sp>
      <p:pic>
        <p:nvPicPr>
          <p:cNvPr id="29" name="Picture 28" descr="schwa_o_s1_cb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95005" y="3090672"/>
            <a:ext cx="1874519" cy="1874519"/>
          </a:xfrm>
          <a:prstGeom prst="rect">
            <a:avLst/>
          </a:prstGeom>
        </p:spPr>
      </p:pic>
      <p:sp>
        <p:nvSpPr>
          <p:cNvPr id="30" name="TextBox 29"/>
          <p:cNvSpPr txBox="1"/>
          <p:nvPr/>
        </p:nvSpPr>
        <p:spPr>
          <a:xfrm>
            <a:off x="7313370" y="5074920"/>
            <a:ext cx="2437790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400" b="1" i="0">
                <a:solidFill>
                  <a:srgbClr val="8AB596"/>
                </a:solidFill>
                <a:latin typeface="Segoe Print"/>
              </a:rPr>
              <a:t>lemon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751160" y="1115568"/>
            <a:ext cx="2437790" cy="132588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800" b="1" i="0">
                <a:solidFill>
                  <a:srgbClr val="8AB596"/>
                </a:solidFill>
                <a:latin typeface="Arial"/>
              </a:rPr>
              <a:t>u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9751160" y="2441448"/>
            <a:ext cx="2437790" cy="566928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4600" b="0" i="0">
                <a:solidFill>
                  <a:srgbClr val="8AB596"/>
                </a:solidFill>
                <a:latin typeface="Arial"/>
              </a:rPr>
              <a:t>ə</a:t>
            </a:r>
          </a:p>
        </p:txBody>
      </p:sp>
      <p:pic>
        <p:nvPicPr>
          <p:cNvPr id="33" name="Picture 32" descr="schwa_u_s1_cb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032795" y="3090672"/>
            <a:ext cx="1874519" cy="1874519"/>
          </a:xfrm>
          <a:prstGeom prst="rect">
            <a:avLst/>
          </a:prstGeom>
        </p:spPr>
      </p:pic>
      <p:sp>
        <p:nvSpPr>
          <p:cNvPr id="34" name="TextBox 33"/>
          <p:cNvSpPr txBox="1"/>
          <p:nvPr/>
        </p:nvSpPr>
        <p:spPr>
          <a:xfrm>
            <a:off x="9751160" y="5074920"/>
            <a:ext cx="2437790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400" b="1" i="0">
                <a:solidFill>
                  <a:srgbClr val="8AB596"/>
                </a:solidFill>
                <a:latin typeface="Segoe Print"/>
              </a:rPr>
              <a:t>circus</a:t>
            </a:r>
          </a:p>
        </p:txBody>
      </p:sp>
      <p:sp>
        <p:nvSpPr>
          <p:cNvPr id="35" name="Rectangle 34"/>
          <p:cNvSpPr/>
          <p:nvPr/>
        </p:nvSpPr>
        <p:spPr>
          <a:xfrm>
            <a:off x="0" y="6172200"/>
            <a:ext cx="12188952" cy="685800"/>
          </a:xfrm>
          <a:prstGeom prst="rect">
            <a:avLst/>
          </a:prstGeom>
          <a:solidFill>
            <a:srgbClr val="122B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6" name="Rectangle 35"/>
          <p:cNvSpPr/>
          <p:nvPr/>
        </p:nvSpPr>
        <p:spPr>
          <a:xfrm>
            <a:off x="0" y="6172200"/>
            <a:ext cx="12188952" cy="25400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7" name="TextBox 36"/>
          <p:cNvSpPr txBox="1"/>
          <p:nvPr/>
        </p:nvSpPr>
        <p:spPr>
          <a:xfrm>
            <a:off x="548640" y="6236208"/>
            <a:ext cx="11091672" cy="621792"/>
          </a:xfrm>
          <a:prstGeom prst="rect">
            <a:avLst/>
          </a:prstGeom>
          <a:noFill/>
          <a:ln>
            <a:noFill/>
          </a:ln>
        </p:spPr>
        <p:txBody>
          <a:bodyPr wrap="square" anchor="ctr"/>
          <a:lstStyle/>
          <a:p>
            <a:pPr algn="ctr"/>
            <a:r>
              <a:rPr sz="1600" b="0" i="1">
                <a:solidFill>
                  <a:srgbClr val="8AB596"/>
                </a:solidFill>
                <a:latin typeface="Arial"/>
              </a:rPr>
              <a:t>The schwa (ə) is the most common English vowel sound — a weak "uh" that any vowel can make in an unstressed syllable.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B3D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202722" y="202722"/>
            <a:ext cx="11783508" cy="50800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202722" y="6604478"/>
            <a:ext cx="11783508" cy="50800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202722" y="202722"/>
            <a:ext cx="50800" cy="6452556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11935430" y="202722"/>
            <a:ext cx="50800" cy="6452556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88952" cy="1051560"/>
          </a:xfrm>
          <a:prstGeom prst="rect">
            <a:avLst/>
          </a:prstGeom>
          <a:solidFill>
            <a:srgbClr val="122B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0" y="1051560"/>
            <a:ext cx="12188952" cy="25400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365760" y="91440"/>
            <a:ext cx="11457432" cy="86868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5200" b="1" i="0">
                <a:solidFill>
                  <a:srgbClr val="EFEBDF"/>
                </a:solidFill>
                <a:latin typeface="Edu NSW ACT Foundation"/>
              </a:rPr>
              <a:t>Lazy Vowels</a:t>
            </a:r>
          </a:p>
        </p:txBody>
      </p:sp>
      <p:sp>
        <p:nvSpPr>
          <p:cNvPr id="10" name="Rectangle 9"/>
          <p:cNvSpPr/>
          <p:nvPr/>
        </p:nvSpPr>
        <p:spPr>
          <a:xfrm>
            <a:off x="2437790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875580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7313370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9751160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0" y="1115568"/>
            <a:ext cx="2437790" cy="132588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800" b="1" i="0">
                <a:solidFill>
                  <a:srgbClr val="8AB596"/>
                </a:solidFill>
                <a:latin typeface="Arial"/>
              </a:rPr>
              <a:t>a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0" y="2441448"/>
            <a:ext cx="2437790" cy="566928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4600" b="0" i="0">
                <a:solidFill>
                  <a:srgbClr val="8AB596"/>
                </a:solidFill>
                <a:latin typeface="Arial"/>
              </a:rPr>
              <a:t>ə</a:t>
            </a:r>
          </a:p>
        </p:txBody>
      </p:sp>
      <p:pic>
        <p:nvPicPr>
          <p:cNvPr id="16" name="Picture 15" descr="schwa_a_s1_cb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635" y="3090672"/>
            <a:ext cx="1874519" cy="1874519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0" y="5074920"/>
            <a:ext cx="2437790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400" b="1" i="0">
                <a:solidFill>
                  <a:srgbClr val="8AB596"/>
                </a:solidFill>
                <a:latin typeface="Segoe Print"/>
              </a:rPr>
              <a:t>sofa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437790" y="1115568"/>
            <a:ext cx="2437790" cy="132588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800" b="1" i="0">
                <a:solidFill>
                  <a:srgbClr val="8AB596"/>
                </a:solidFill>
                <a:latin typeface="Arial"/>
              </a:rPr>
              <a:t>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437790" y="2441448"/>
            <a:ext cx="2437790" cy="566928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4600" b="0" i="0">
                <a:solidFill>
                  <a:srgbClr val="8AB596"/>
                </a:solidFill>
                <a:latin typeface="Arial"/>
              </a:rPr>
              <a:t>ə</a:t>
            </a:r>
          </a:p>
        </p:txBody>
      </p:sp>
      <p:pic>
        <p:nvPicPr>
          <p:cNvPr id="20" name="Picture 19" descr="schwa_e_s1_cb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19425" y="3090672"/>
            <a:ext cx="1874519" cy="1874519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2437790" y="5074920"/>
            <a:ext cx="2437790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400" b="1" i="0">
                <a:solidFill>
                  <a:srgbClr val="8AB596"/>
                </a:solidFill>
                <a:latin typeface="Segoe Print"/>
              </a:rPr>
              <a:t>garden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875580" y="1069848"/>
            <a:ext cx="2437790" cy="5047488"/>
          </a:xfrm>
          <a:prstGeom prst="rect">
            <a:avLst/>
          </a:prstGeom>
          <a:solidFill>
            <a:srgbClr val="2252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TextBox 22"/>
          <p:cNvSpPr txBox="1"/>
          <p:nvPr/>
        </p:nvSpPr>
        <p:spPr>
          <a:xfrm>
            <a:off x="4875580" y="1115568"/>
            <a:ext cx="2437790" cy="132588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800" b="1" i="0">
                <a:solidFill>
                  <a:srgbClr val="6ED8A8"/>
                </a:solidFill>
                <a:latin typeface="Arial"/>
              </a:rPr>
              <a:t>i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875580" y="2441448"/>
            <a:ext cx="2437790" cy="566928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4600" b="0" i="0">
                <a:solidFill>
                  <a:srgbClr val="6ED8A8"/>
                </a:solidFill>
                <a:latin typeface="Arial"/>
              </a:rPr>
              <a:t>ə</a:t>
            </a:r>
          </a:p>
        </p:txBody>
      </p:sp>
      <p:pic>
        <p:nvPicPr>
          <p:cNvPr id="25" name="Picture 24" descr="schwa_i_s1_cb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57215" y="3090672"/>
            <a:ext cx="1874519" cy="1874519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4875580" y="5074920"/>
            <a:ext cx="2437790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400" b="1" i="0">
                <a:solidFill>
                  <a:srgbClr val="6ED8A8"/>
                </a:solidFill>
                <a:latin typeface="Segoe Print"/>
              </a:rPr>
              <a:t>pencil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313370" y="1115568"/>
            <a:ext cx="2437790" cy="132588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800" b="1" i="0">
                <a:solidFill>
                  <a:srgbClr val="8AB596"/>
                </a:solidFill>
                <a:latin typeface="Arial"/>
              </a:rPr>
              <a:t>o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313370" y="2441448"/>
            <a:ext cx="2437790" cy="566928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4600" b="0" i="0">
                <a:solidFill>
                  <a:srgbClr val="8AB596"/>
                </a:solidFill>
                <a:latin typeface="Arial"/>
              </a:rPr>
              <a:t>ə</a:t>
            </a:r>
          </a:p>
        </p:txBody>
      </p:sp>
      <p:pic>
        <p:nvPicPr>
          <p:cNvPr id="29" name="Picture 28" descr="schwa_o_s1_cb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95005" y="3090672"/>
            <a:ext cx="1874519" cy="1874519"/>
          </a:xfrm>
          <a:prstGeom prst="rect">
            <a:avLst/>
          </a:prstGeom>
        </p:spPr>
      </p:pic>
      <p:sp>
        <p:nvSpPr>
          <p:cNvPr id="30" name="TextBox 29"/>
          <p:cNvSpPr txBox="1"/>
          <p:nvPr/>
        </p:nvSpPr>
        <p:spPr>
          <a:xfrm>
            <a:off x="7313370" y="5074920"/>
            <a:ext cx="2437790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400" b="1" i="0">
                <a:solidFill>
                  <a:srgbClr val="8AB596"/>
                </a:solidFill>
                <a:latin typeface="Segoe Print"/>
              </a:rPr>
              <a:t>lemon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751160" y="1115568"/>
            <a:ext cx="2437790" cy="132588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800" b="1" i="0">
                <a:solidFill>
                  <a:srgbClr val="8AB596"/>
                </a:solidFill>
                <a:latin typeface="Arial"/>
              </a:rPr>
              <a:t>u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9751160" y="2441448"/>
            <a:ext cx="2437790" cy="566928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4600" b="0" i="0">
                <a:solidFill>
                  <a:srgbClr val="8AB596"/>
                </a:solidFill>
                <a:latin typeface="Arial"/>
              </a:rPr>
              <a:t>ə</a:t>
            </a:r>
          </a:p>
        </p:txBody>
      </p:sp>
      <p:pic>
        <p:nvPicPr>
          <p:cNvPr id="33" name="Picture 32" descr="schwa_u_s1_cb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032795" y="3090672"/>
            <a:ext cx="1874519" cy="1874519"/>
          </a:xfrm>
          <a:prstGeom prst="rect">
            <a:avLst/>
          </a:prstGeom>
        </p:spPr>
      </p:pic>
      <p:sp>
        <p:nvSpPr>
          <p:cNvPr id="34" name="TextBox 33"/>
          <p:cNvSpPr txBox="1"/>
          <p:nvPr/>
        </p:nvSpPr>
        <p:spPr>
          <a:xfrm>
            <a:off x="9751160" y="5074920"/>
            <a:ext cx="2437790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400" b="1" i="0">
                <a:solidFill>
                  <a:srgbClr val="8AB596"/>
                </a:solidFill>
                <a:latin typeface="Segoe Print"/>
              </a:rPr>
              <a:t>circus</a:t>
            </a:r>
          </a:p>
        </p:txBody>
      </p:sp>
      <p:sp>
        <p:nvSpPr>
          <p:cNvPr id="35" name="Rectangle 34"/>
          <p:cNvSpPr/>
          <p:nvPr/>
        </p:nvSpPr>
        <p:spPr>
          <a:xfrm>
            <a:off x="0" y="6172200"/>
            <a:ext cx="12188952" cy="685800"/>
          </a:xfrm>
          <a:prstGeom prst="rect">
            <a:avLst/>
          </a:prstGeom>
          <a:solidFill>
            <a:srgbClr val="122B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6" name="Rectangle 35"/>
          <p:cNvSpPr/>
          <p:nvPr/>
        </p:nvSpPr>
        <p:spPr>
          <a:xfrm>
            <a:off x="0" y="6172200"/>
            <a:ext cx="12188952" cy="25400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7" name="TextBox 36"/>
          <p:cNvSpPr txBox="1"/>
          <p:nvPr/>
        </p:nvSpPr>
        <p:spPr>
          <a:xfrm>
            <a:off x="548640" y="6236208"/>
            <a:ext cx="11091672" cy="621792"/>
          </a:xfrm>
          <a:prstGeom prst="rect">
            <a:avLst/>
          </a:prstGeom>
          <a:noFill/>
          <a:ln>
            <a:noFill/>
          </a:ln>
        </p:spPr>
        <p:txBody>
          <a:bodyPr wrap="square" anchor="ctr"/>
          <a:lstStyle/>
          <a:p>
            <a:pPr algn="ctr"/>
            <a:r>
              <a:rPr sz="1600" b="0" i="1">
                <a:solidFill>
                  <a:srgbClr val="8AB596"/>
                </a:solidFill>
                <a:latin typeface="Arial"/>
              </a:rPr>
              <a:t>The schwa (ə) is the most common English vowel sound — a weak "uh" that any vowel can make in an unstressed syllable.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B3D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202722" y="202722"/>
            <a:ext cx="11783508" cy="50800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202722" y="6604478"/>
            <a:ext cx="11783508" cy="50800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202722" y="202722"/>
            <a:ext cx="50800" cy="6452556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11935430" y="202722"/>
            <a:ext cx="50800" cy="6452556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88952" cy="1051560"/>
          </a:xfrm>
          <a:prstGeom prst="rect">
            <a:avLst/>
          </a:prstGeom>
          <a:solidFill>
            <a:srgbClr val="122B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0" y="1051560"/>
            <a:ext cx="12188952" cy="25400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365760" y="91440"/>
            <a:ext cx="11457432" cy="86868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5200" b="1" i="0">
                <a:solidFill>
                  <a:srgbClr val="EFEBDF"/>
                </a:solidFill>
                <a:latin typeface="Edu NSW ACT Foundation"/>
              </a:rPr>
              <a:t>Long Vowels</a:t>
            </a:r>
          </a:p>
        </p:txBody>
      </p:sp>
      <p:sp>
        <p:nvSpPr>
          <p:cNvPr id="10" name="Rectangle 9"/>
          <p:cNvSpPr/>
          <p:nvPr/>
        </p:nvSpPr>
        <p:spPr>
          <a:xfrm>
            <a:off x="2031492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062984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6094476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8125968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ectangle 13"/>
          <p:cNvSpPr/>
          <p:nvPr/>
        </p:nvSpPr>
        <p:spPr>
          <a:xfrm>
            <a:off x="10157460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0" y="1115568"/>
            <a:ext cx="2031492" cy="182880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800" b="1" i="0">
                <a:solidFill>
                  <a:srgbClr val="EFEBDF"/>
                </a:solidFill>
                <a:latin typeface="Arial"/>
              </a:rPr>
              <a:t>ā</a:t>
            </a:r>
          </a:p>
        </p:txBody>
      </p:sp>
      <p:pic>
        <p:nvPicPr>
          <p:cNvPr id="16" name="Picture 15" descr="lv_a_s1_cb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9362" y="3090672"/>
            <a:ext cx="1572768" cy="1572768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0" y="5074920"/>
            <a:ext cx="2031492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000" b="1" i="0">
                <a:solidFill>
                  <a:srgbClr val="EFEBDF"/>
                </a:solidFill>
                <a:latin typeface="Segoe Print"/>
              </a:rPr>
              <a:t>acorn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031492" y="1115568"/>
            <a:ext cx="2031492" cy="182880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800" b="1" i="0">
                <a:solidFill>
                  <a:srgbClr val="FF9AAC"/>
                </a:solidFill>
                <a:latin typeface="Arial"/>
              </a:rPr>
              <a:t>ē</a:t>
            </a:r>
          </a:p>
        </p:txBody>
      </p:sp>
      <p:pic>
        <p:nvPicPr>
          <p:cNvPr id="19" name="Picture 18" descr="lv_e_s1_cb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60854" y="3090672"/>
            <a:ext cx="1572768" cy="1572768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2031492" y="5074920"/>
            <a:ext cx="2031492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000" b="1" i="0" dirty="0">
                <a:solidFill>
                  <a:srgbClr val="FF9AAC"/>
                </a:solidFill>
                <a:latin typeface="Segoe Print"/>
              </a:rPr>
              <a:t>f</a:t>
            </a:r>
            <a:r>
              <a:rPr sz="2000" b="1" i="0" dirty="0">
                <a:solidFill>
                  <a:srgbClr val="FF0000"/>
                </a:solidFill>
                <a:latin typeface="Segoe Print"/>
              </a:rPr>
              <a:t>e</a:t>
            </a:r>
            <a:r>
              <a:rPr sz="2000" b="1" i="0" dirty="0">
                <a:solidFill>
                  <a:srgbClr val="FF9AAC"/>
                </a:solidFill>
                <a:latin typeface="Segoe Print"/>
              </a:rPr>
              <a:t>ver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062984" y="1115568"/>
            <a:ext cx="2031492" cy="182880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800" b="1" i="0">
                <a:solidFill>
                  <a:srgbClr val="6ED8A8"/>
                </a:solidFill>
                <a:latin typeface="Arial"/>
              </a:rPr>
              <a:t>ī</a:t>
            </a:r>
          </a:p>
        </p:txBody>
      </p:sp>
      <p:pic>
        <p:nvPicPr>
          <p:cNvPr id="22" name="Picture 21" descr="lv_i_s1_cb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92346" y="3090672"/>
            <a:ext cx="1572768" cy="1572768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4062984" y="5074920"/>
            <a:ext cx="2031492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000" b="1" i="0">
                <a:solidFill>
                  <a:srgbClr val="6ED8A8"/>
                </a:solidFill>
                <a:latin typeface="Segoe Print"/>
              </a:rPr>
              <a:t>tiger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094476" y="1115568"/>
            <a:ext cx="2031492" cy="182880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800" b="1" i="0">
                <a:solidFill>
                  <a:srgbClr val="7BBDEF"/>
                </a:solidFill>
                <a:latin typeface="Arial"/>
              </a:rPr>
              <a:t>ō</a:t>
            </a:r>
          </a:p>
        </p:txBody>
      </p:sp>
      <p:pic>
        <p:nvPicPr>
          <p:cNvPr id="25" name="Picture 24" descr="lv_o_s1_cb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23838" y="3090672"/>
            <a:ext cx="1572768" cy="1572768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6094476" y="5074920"/>
            <a:ext cx="2031492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000" b="1" i="0">
                <a:solidFill>
                  <a:srgbClr val="7BBDEF"/>
                </a:solidFill>
                <a:latin typeface="Segoe Print"/>
              </a:rPr>
              <a:t>ocean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125968" y="1115568"/>
            <a:ext cx="2031492" cy="182880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800" b="1" i="0">
                <a:solidFill>
                  <a:srgbClr val="FFDF40"/>
                </a:solidFill>
                <a:latin typeface="Arial"/>
              </a:rPr>
              <a:t>ū</a:t>
            </a:r>
          </a:p>
        </p:txBody>
      </p:sp>
      <p:pic>
        <p:nvPicPr>
          <p:cNvPr id="28" name="Picture 27" descr="lv_u1_s1_cb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55330" y="3090672"/>
            <a:ext cx="1572768" cy="1572768"/>
          </a:xfrm>
          <a:prstGeom prst="rect">
            <a:avLst/>
          </a:prstGeom>
        </p:spPr>
      </p:pic>
      <p:sp>
        <p:nvSpPr>
          <p:cNvPr id="29" name="TextBox 28"/>
          <p:cNvSpPr txBox="1"/>
          <p:nvPr/>
        </p:nvSpPr>
        <p:spPr>
          <a:xfrm>
            <a:off x="8125968" y="5074920"/>
            <a:ext cx="2031492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000" b="1" i="0">
                <a:solidFill>
                  <a:srgbClr val="FFDF40"/>
                </a:solidFill>
                <a:latin typeface="Segoe Print"/>
              </a:rPr>
              <a:t>unicorn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0157460" y="1115568"/>
            <a:ext cx="2031492" cy="182880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800" b="1" i="0">
                <a:solidFill>
                  <a:srgbClr val="FFA030"/>
                </a:solidFill>
                <a:latin typeface="Arial"/>
              </a:rPr>
              <a:t>ū</a:t>
            </a:r>
          </a:p>
        </p:txBody>
      </p:sp>
      <p:pic>
        <p:nvPicPr>
          <p:cNvPr id="31" name="Picture 30" descr="lv_u2_s1_cb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386822" y="3090672"/>
            <a:ext cx="1572768" cy="1572768"/>
          </a:xfrm>
          <a:prstGeom prst="rect">
            <a:avLst/>
          </a:prstGeom>
        </p:spPr>
      </p:pic>
      <p:sp>
        <p:nvSpPr>
          <p:cNvPr id="32" name="TextBox 31"/>
          <p:cNvSpPr txBox="1"/>
          <p:nvPr/>
        </p:nvSpPr>
        <p:spPr>
          <a:xfrm>
            <a:off x="10157460" y="5074920"/>
            <a:ext cx="2031492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000" b="1" i="0">
                <a:solidFill>
                  <a:srgbClr val="FFA030"/>
                </a:solidFill>
                <a:latin typeface="Segoe Print"/>
              </a:rPr>
              <a:t>tulip</a:t>
            </a:r>
          </a:p>
        </p:txBody>
      </p:sp>
      <p:sp>
        <p:nvSpPr>
          <p:cNvPr id="33" name="Rectangle 32"/>
          <p:cNvSpPr/>
          <p:nvPr/>
        </p:nvSpPr>
        <p:spPr>
          <a:xfrm>
            <a:off x="0" y="6172200"/>
            <a:ext cx="12188952" cy="685800"/>
          </a:xfrm>
          <a:prstGeom prst="rect">
            <a:avLst/>
          </a:prstGeom>
          <a:solidFill>
            <a:srgbClr val="122B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4" name="Rectangle 33"/>
          <p:cNvSpPr/>
          <p:nvPr/>
        </p:nvSpPr>
        <p:spPr>
          <a:xfrm>
            <a:off x="0" y="6172200"/>
            <a:ext cx="12188952" cy="25400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5" name="TextBox 34"/>
          <p:cNvSpPr txBox="1"/>
          <p:nvPr/>
        </p:nvSpPr>
        <p:spPr>
          <a:xfrm>
            <a:off x="548640" y="6236208"/>
            <a:ext cx="11091672" cy="621792"/>
          </a:xfrm>
          <a:prstGeom prst="rect">
            <a:avLst/>
          </a:prstGeom>
          <a:noFill/>
          <a:ln>
            <a:noFill/>
          </a:ln>
        </p:spPr>
        <p:txBody>
          <a:bodyPr wrap="square" anchor="ctr"/>
          <a:lstStyle/>
          <a:p>
            <a:pPr algn="ctr"/>
            <a:r>
              <a:rPr sz="1600" b="0" i="1">
                <a:solidFill>
                  <a:srgbClr val="8AB596"/>
                </a:solidFill>
                <a:latin typeface="Arial"/>
              </a:rPr>
              <a:t>Long vowels say their own name. Found in open syllables where the vowel is not closed in by a consonant.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B3D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202722" y="202722"/>
            <a:ext cx="11783508" cy="50800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202722" y="6604478"/>
            <a:ext cx="11783508" cy="50800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202722" y="202722"/>
            <a:ext cx="50800" cy="6452556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11935430" y="202722"/>
            <a:ext cx="50800" cy="6452556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88952" cy="1051560"/>
          </a:xfrm>
          <a:prstGeom prst="rect">
            <a:avLst/>
          </a:prstGeom>
          <a:solidFill>
            <a:srgbClr val="122B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0" y="1051560"/>
            <a:ext cx="12188952" cy="25400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365760" y="91440"/>
            <a:ext cx="11457432" cy="86868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5200" b="1" i="0">
                <a:solidFill>
                  <a:srgbClr val="EFEBDF"/>
                </a:solidFill>
                <a:latin typeface="Edu NSW ACT Foundation"/>
              </a:rPr>
              <a:t>Lazy Vowels</a:t>
            </a:r>
          </a:p>
        </p:txBody>
      </p:sp>
      <p:sp>
        <p:nvSpPr>
          <p:cNvPr id="10" name="Rectangle 9"/>
          <p:cNvSpPr/>
          <p:nvPr/>
        </p:nvSpPr>
        <p:spPr>
          <a:xfrm>
            <a:off x="2437790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875580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7313370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9751160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0" y="1115568"/>
            <a:ext cx="2437790" cy="132588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800" b="1" i="0">
                <a:solidFill>
                  <a:srgbClr val="8AB596"/>
                </a:solidFill>
                <a:latin typeface="Arial"/>
              </a:rPr>
              <a:t>a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0" y="2441448"/>
            <a:ext cx="2437790" cy="566928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4600" b="0" i="0">
                <a:solidFill>
                  <a:srgbClr val="8AB596"/>
                </a:solidFill>
                <a:latin typeface="Arial"/>
              </a:rPr>
              <a:t>ə</a:t>
            </a:r>
          </a:p>
        </p:txBody>
      </p:sp>
      <p:pic>
        <p:nvPicPr>
          <p:cNvPr id="16" name="Picture 15" descr="schwa_a_s1_cb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635" y="3090672"/>
            <a:ext cx="1874519" cy="1874519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0" y="5074920"/>
            <a:ext cx="2437790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400" b="1" i="0">
                <a:solidFill>
                  <a:srgbClr val="8AB596"/>
                </a:solidFill>
                <a:latin typeface="Segoe Print"/>
              </a:rPr>
              <a:t>sofa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437790" y="1115568"/>
            <a:ext cx="2437790" cy="132588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800" b="1" i="0">
                <a:solidFill>
                  <a:srgbClr val="8AB596"/>
                </a:solidFill>
                <a:latin typeface="Arial"/>
              </a:rPr>
              <a:t>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437790" y="2441448"/>
            <a:ext cx="2437790" cy="566928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4600" b="0" i="0">
                <a:solidFill>
                  <a:srgbClr val="8AB596"/>
                </a:solidFill>
                <a:latin typeface="Arial"/>
              </a:rPr>
              <a:t>ə</a:t>
            </a:r>
          </a:p>
        </p:txBody>
      </p:sp>
      <p:pic>
        <p:nvPicPr>
          <p:cNvPr id="20" name="Picture 19" descr="schwa_e_s1_cb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19425" y="3090672"/>
            <a:ext cx="1874519" cy="1874519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2437790" y="5074920"/>
            <a:ext cx="2437790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400" b="1" i="0">
                <a:solidFill>
                  <a:srgbClr val="8AB596"/>
                </a:solidFill>
                <a:latin typeface="Segoe Print"/>
              </a:rPr>
              <a:t>garden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875580" y="1115568"/>
            <a:ext cx="2437790" cy="132588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800" b="1" i="0">
                <a:solidFill>
                  <a:srgbClr val="8AB596"/>
                </a:solidFill>
                <a:latin typeface="Arial"/>
              </a:rPr>
              <a:t>i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875580" y="2441448"/>
            <a:ext cx="2437790" cy="566928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4600" b="0" i="0">
                <a:solidFill>
                  <a:srgbClr val="8AB596"/>
                </a:solidFill>
                <a:latin typeface="Arial"/>
              </a:rPr>
              <a:t>ə</a:t>
            </a:r>
          </a:p>
        </p:txBody>
      </p:sp>
      <p:pic>
        <p:nvPicPr>
          <p:cNvPr id="24" name="Picture 23" descr="schwa_i_s1_cb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57215" y="3090672"/>
            <a:ext cx="1874519" cy="1874519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4875580" y="5074920"/>
            <a:ext cx="2437790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400" b="1" i="0">
                <a:solidFill>
                  <a:srgbClr val="8AB596"/>
                </a:solidFill>
                <a:latin typeface="Segoe Print"/>
              </a:rPr>
              <a:t>pencil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313370" y="1069848"/>
            <a:ext cx="2437790" cy="5047488"/>
          </a:xfrm>
          <a:prstGeom prst="rect">
            <a:avLst/>
          </a:prstGeom>
          <a:solidFill>
            <a:srgbClr val="2252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TextBox 26"/>
          <p:cNvSpPr txBox="1"/>
          <p:nvPr/>
        </p:nvSpPr>
        <p:spPr>
          <a:xfrm>
            <a:off x="7313370" y="1115568"/>
            <a:ext cx="2437790" cy="132588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800" b="1" i="0">
                <a:solidFill>
                  <a:srgbClr val="7BBDEF"/>
                </a:solidFill>
                <a:latin typeface="Arial"/>
              </a:rPr>
              <a:t>o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313370" y="2441448"/>
            <a:ext cx="2437790" cy="566928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4600" b="0" i="0">
                <a:solidFill>
                  <a:srgbClr val="7BBDEF"/>
                </a:solidFill>
                <a:latin typeface="Arial"/>
              </a:rPr>
              <a:t>ə</a:t>
            </a:r>
          </a:p>
        </p:txBody>
      </p:sp>
      <p:pic>
        <p:nvPicPr>
          <p:cNvPr id="29" name="Picture 28" descr="schwa_o_s1_cb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95005" y="3090672"/>
            <a:ext cx="1874519" cy="1874519"/>
          </a:xfrm>
          <a:prstGeom prst="rect">
            <a:avLst/>
          </a:prstGeom>
        </p:spPr>
      </p:pic>
      <p:sp>
        <p:nvSpPr>
          <p:cNvPr id="30" name="TextBox 29"/>
          <p:cNvSpPr txBox="1"/>
          <p:nvPr/>
        </p:nvSpPr>
        <p:spPr>
          <a:xfrm>
            <a:off x="7313370" y="5074920"/>
            <a:ext cx="2437790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400" b="1" i="0">
                <a:solidFill>
                  <a:srgbClr val="7BBDEF"/>
                </a:solidFill>
                <a:latin typeface="Segoe Print"/>
              </a:rPr>
              <a:t>lemon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751160" y="1115568"/>
            <a:ext cx="2437790" cy="132588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800" b="1" i="0">
                <a:solidFill>
                  <a:srgbClr val="8AB596"/>
                </a:solidFill>
                <a:latin typeface="Arial"/>
              </a:rPr>
              <a:t>u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9751160" y="2441448"/>
            <a:ext cx="2437790" cy="566928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4600" b="0" i="0">
                <a:solidFill>
                  <a:srgbClr val="8AB596"/>
                </a:solidFill>
                <a:latin typeface="Arial"/>
              </a:rPr>
              <a:t>ə</a:t>
            </a:r>
          </a:p>
        </p:txBody>
      </p:sp>
      <p:pic>
        <p:nvPicPr>
          <p:cNvPr id="33" name="Picture 32" descr="schwa_u_s1_cb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032795" y="3090672"/>
            <a:ext cx="1874519" cy="1874519"/>
          </a:xfrm>
          <a:prstGeom prst="rect">
            <a:avLst/>
          </a:prstGeom>
        </p:spPr>
      </p:pic>
      <p:sp>
        <p:nvSpPr>
          <p:cNvPr id="34" name="TextBox 33"/>
          <p:cNvSpPr txBox="1"/>
          <p:nvPr/>
        </p:nvSpPr>
        <p:spPr>
          <a:xfrm>
            <a:off x="9751160" y="5074920"/>
            <a:ext cx="2437790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400" b="1" i="0">
                <a:solidFill>
                  <a:srgbClr val="8AB596"/>
                </a:solidFill>
                <a:latin typeface="Segoe Print"/>
              </a:rPr>
              <a:t>circus</a:t>
            </a:r>
          </a:p>
        </p:txBody>
      </p:sp>
      <p:sp>
        <p:nvSpPr>
          <p:cNvPr id="35" name="Rectangle 34"/>
          <p:cNvSpPr/>
          <p:nvPr/>
        </p:nvSpPr>
        <p:spPr>
          <a:xfrm>
            <a:off x="0" y="6172200"/>
            <a:ext cx="12188952" cy="685800"/>
          </a:xfrm>
          <a:prstGeom prst="rect">
            <a:avLst/>
          </a:prstGeom>
          <a:solidFill>
            <a:srgbClr val="122B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6" name="Rectangle 35"/>
          <p:cNvSpPr/>
          <p:nvPr/>
        </p:nvSpPr>
        <p:spPr>
          <a:xfrm>
            <a:off x="0" y="6172200"/>
            <a:ext cx="12188952" cy="25400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7" name="TextBox 36"/>
          <p:cNvSpPr txBox="1"/>
          <p:nvPr/>
        </p:nvSpPr>
        <p:spPr>
          <a:xfrm>
            <a:off x="548640" y="6236208"/>
            <a:ext cx="11091672" cy="621792"/>
          </a:xfrm>
          <a:prstGeom prst="rect">
            <a:avLst/>
          </a:prstGeom>
          <a:noFill/>
          <a:ln>
            <a:noFill/>
          </a:ln>
        </p:spPr>
        <p:txBody>
          <a:bodyPr wrap="square" anchor="ctr"/>
          <a:lstStyle/>
          <a:p>
            <a:pPr algn="ctr"/>
            <a:r>
              <a:rPr sz="1600" b="0" i="1">
                <a:solidFill>
                  <a:srgbClr val="8AB596"/>
                </a:solidFill>
                <a:latin typeface="Arial"/>
              </a:rPr>
              <a:t>The schwa (ə) is the most common English vowel sound — a weak "uh" that any vowel can make in an unstressed syllable.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B3D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202722" y="202722"/>
            <a:ext cx="11783508" cy="50800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202722" y="6604478"/>
            <a:ext cx="11783508" cy="50800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202722" y="202722"/>
            <a:ext cx="50800" cy="6452556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11935430" y="202722"/>
            <a:ext cx="50800" cy="6452556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88952" cy="1051560"/>
          </a:xfrm>
          <a:prstGeom prst="rect">
            <a:avLst/>
          </a:prstGeom>
          <a:solidFill>
            <a:srgbClr val="122B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0" y="1051560"/>
            <a:ext cx="12188952" cy="25400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365760" y="91440"/>
            <a:ext cx="11457432" cy="86868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5200" b="1" i="0">
                <a:solidFill>
                  <a:srgbClr val="EFEBDF"/>
                </a:solidFill>
                <a:latin typeface="Edu NSW ACT Foundation"/>
              </a:rPr>
              <a:t>Lazy Vowels</a:t>
            </a:r>
          </a:p>
        </p:txBody>
      </p:sp>
      <p:sp>
        <p:nvSpPr>
          <p:cNvPr id="10" name="Rectangle 9"/>
          <p:cNvSpPr/>
          <p:nvPr/>
        </p:nvSpPr>
        <p:spPr>
          <a:xfrm>
            <a:off x="2437790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875580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7313370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9751160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0" y="1115568"/>
            <a:ext cx="2437790" cy="132588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800" b="1" i="0">
                <a:solidFill>
                  <a:srgbClr val="8AB596"/>
                </a:solidFill>
                <a:latin typeface="Arial"/>
              </a:rPr>
              <a:t>a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0" y="2441448"/>
            <a:ext cx="2437790" cy="566928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4600" b="0" i="0">
                <a:solidFill>
                  <a:srgbClr val="8AB596"/>
                </a:solidFill>
                <a:latin typeface="Arial"/>
              </a:rPr>
              <a:t>ə</a:t>
            </a:r>
          </a:p>
        </p:txBody>
      </p:sp>
      <p:pic>
        <p:nvPicPr>
          <p:cNvPr id="16" name="Picture 15" descr="schwa_a_s1_cb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635" y="3090672"/>
            <a:ext cx="1874519" cy="1874519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0" y="5074920"/>
            <a:ext cx="2437790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400" b="1" i="0">
                <a:solidFill>
                  <a:srgbClr val="8AB596"/>
                </a:solidFill>
                <a:latin typeface="Segoe Print"/>
              </a:rPr>
              <a:t>sofa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437790" y="1115568"/>
            <a:ext cx="2437790" cy="132588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800" b="1" i="0">
                <a:solidFill>
                  <a:srgbClr val="8AB596"/>
                </a:solidFill>
                <a:latin typeface="Arial"/>
              </a:rPr>
              <a:t>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437790" y="2441448"/>
            <a:ext cx="2437790" cy="566928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4600" b="0" i="0">
                <a:solidFill>
                  <a:srgbClr val="8AB596"/>
                </a:solidFill>
                <a:latin typeface="Arial"/>
              </a:rPr>
              <a:t>ə</a:t>
            </a:r>
          </a:p>
        </p:txBody>
      </p:sp>
      <p:pic>
        <p:nvPicPr>
          <p:cNvPr id="20" name="Picture 19" descr="schwa_e_s1_cb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19425" y="3090672"/>
            <a:ext cx="1874519" cy="1874519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2437790" y="5074920"/>
            <a:ext cx="2437790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400" b="1" i="0">
                <a:solidFill>
                  <a:srgbClr val="8AB596"/>
                </a:solidFill>
                <a:latin typeface="Segoe Print"/>
              </a:rPr>
              <a:t>garden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875580" y="1115568"/>
            <a:ext cx="2437790" cy="132588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800" b="1" i="0">
                <a:solidFill>
                  <a:srgbClr val="8AB596"/>
                </a:solidFill>
                <a:latin typeface="Arial"/>
              </a:rPr>
              <a:t>i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875580" y="2441448"/>
            <a:ext cx="2437790" cy="566928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4600" b="0" i="0">
                <a:solidFill>
                  <a:srgbClr val="8AB596"/>
                </a:solidFill>
                <a:latin typeface="Arial"/>
              </a:rPr>
              <a:t>ə</a:t>
            </a:r>
          </a:p>
        </p:txBody>
      </p:sp>
      <p:pic>
        <p:nvPicPr>
          <p:cNvPr id="24" name="Picture 23" descr="schwa_i_s1_cb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57215" y="3090672"/>
            <a:ext cx="1874519" cy="1874519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4875580" y="5074920"/>
            <a:ext cx="2437790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400" b="1" i="0">
                <a:solidFill>
                  <a:srgbClr val="8AB596"/>
                </a:solidFill>
                <a:latin typeface="Segoe Print"/>
              </a:rPr>
              <a:t>pencil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313370" y="1115568"/>
            <a:ext cx="2437790" cy="132588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800" b="1" i="0">
                <a:solidFill>
                  <a:srgbClr val="8AB596"/>
                </a:solidFill>
                <a:latin typeface="Arial"/>
              </a:rPr>
              <a:t>o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313370" y="2441448"/>
            <a:ext cx="2437790" cy="566928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4600" b="0" i="0">
                <a:solidFill>
                  <a:srgbClr val="8AB596"/>
                </a:solidFill>
                <a:latin typeface="Arial"/>
              </a:rPr>
              <a:t>ə</a:t>
            </a:r>
          </a:p>
        </p:txBody>
      </p:sp>
      <p:pic>
        <p:nvPicPr>
          <p:cNvPr id="28" name="Picture 27" descr="schwa_o_s1_cb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95005" y="3090672"/>
            <a:ext cx="1874519" cy="1874519"/>
          </a:xfrm>
          <a:prstGeom prst="rect">
            <a:avLst/>
          </a:prstGeom>
        </p:spPr>
      </p:pic>
      <p:sp>
        <p:nvSpPr>
          <p:cNvPr id="29" name="TextBox 28"/>
          <p:cNvSpPr txBox="1"/>
          <p:nvPr/>
        </p:nvSpPr>
        <p:spPr>
          <a:xfrm>
            <a:off x="7313370" y="5074920"/>
            <a:ext cx="2437790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400" b="1" i="0">
                <a:solidFill>
                  <a:srgbClr val="8AB596"/>
                </a:solidFill>
                <a:latin typeface="Segoe Print"/>
              </a:rPr>
              <a:t>lemon</a:t>
            </a:r>
          </a:p>
        </p:txBody>
      </p:sp>
      <p:sp>
        <p:nvSpPr>
          <p:cNvPr id="30" name="Rectangle 29"/>
          <p:cNvSpPr/>
          <p:nvPr/>
        </p:nvSpPr>
        <p:spPr>
          <a:xfrm>
            <a:off x="9751160" y="1069848"/>
            <a:ext cx="2437790" cy="5047488"/>
          </a:xfrm>
          <a:prstGeom prst="rect">
            <a:avLst/>
          </a:prstGeom>
          <a:solidFill>
            <a:srgbClr val="2252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TextBox 30"/>
          <p:cNvSpPr txBox="1"/>
          <p:nvPr/>
        </p:nvSpPr>
        <p:spPr>
          <a:xfrm>
            <a:off x="9751160" y="1115568"/>
            <a:ext cx="2437790" cy="132588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800" b="1" i="0">
                <a:solidFill>
                  <a:srgbClr val="FFDF40"/>
                </a:solidFill>
                <a:latin typeface="Arial"/>
              </a:rPr>
              <a:t>u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9751160" y="2441448"/>
            <a:ext cx="2437790" cy="566928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4600" b="0" i="0">
                <a:solidFill>
                  <a:srgbClr val="FFDF40"/>
                </a:solidFill>
                <a:latin typeface="Arial"/>
              </a:rPr>
              <a:t>ə</a:t>
            </a:r>
          </a:p>
        </p:txBody>
      </p:sp>
      <p:pic>
        <p:nvPicPr>
          <p:cNvPr id="33" name="Picture 32" descr="schwa_u_s1_cb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032795" y="3090672"/>
            <a:ext cx="1874519" cy="1874519"/>
          </a:xfrm>
          <a:prstGeom prst="rect">
            <a:avLst/>
          </a:prstGeom>
        </p:spPr>
      </p:pic>
      <p:sp>
        <p:nvSpPr>
          <p:cNvPr id="34" name="TextBox 33"/>
          <p:cNvSpPr txBox="1"/>
          <p:nvPr/>
        </p:nvSpPr>
        <p:spPr>
          <a:xfrm>
            <a:off x="9751160" y="5074920"/>
            <a:ext cx="2437790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400" b="1" i="0">
                <a:solidFill>
                  <a:srgbClr val="FFDF40"/>
                </a:solidFill>
                <a:latin typeface="Segoe Print"/>
              </a:rPr>
              <a:t>circus</a:t>
            </a:r>
          </a:p>
        </p:txBody>
      </p:sp>
      <p:sp>
        <p:nvSpPr>
          <p:cNvPr id="35" name="Rectangle 34"/>
          <p:cNvSpPr/>
          <p:nvPr/>
        </p:nvSpPr>
        <p:spPr>
          <a:xfrm>
            <a:off x="0" y="6172200"/>
            <a:ext cx="12188952" cy="685800"/>
          </a:xfrm>
          <a:prstGeom prst="rect">
            <a:avLst/>
          </a:prstGeom>
          <a:solidFill>
            <a:srgbClr val="122B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6" name="Rectangle 35"/>
          <p:cNvSpPr/>
          <p:nvPr/>
        </p:nvSpPr>
        <p:spPr>
          <a:xfrm>
            <a:off x="0" y="6172200"/>
            <a:ext cx="12188952" cy="25400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7" name="TextBox 36"/>
          <p:cNvSpPr txBox="1"/>
          <p:nvPr/>
        </p:nvSpPr>
        <p:spPr>
          <a:xfrm>
            <a:off x="548640" y="6236208"/>
            <a:ext cx="11091672" cy="621792"/>
          </a:xfrm>
          <a:prstGeom prst="rect">
            <a:avLst/>
          </a:prstGeom>
          <a:noFill/>
          <a:ln>
            <a:noFill/>
          </a:ln>
        </p:spPr>
        <p:txBody>
          <a:bodyPr wrap="square" anchor="ctr"/>
          <a:lstStyle/>
          <a:p>
            <a:pPr algn="ctr"/>
            <a:r>
              <a:rPr sz="1600" b="0" i="1">
                <a:solidFill>
                  <a:srgbClr val="8AB596"/>
                </a:solidFill>
                <a:latin typeface="Arial"/>
              </a:rPr>
              <a:t>The schwa (ə) is the most common English vowel sound — a weak "uh" that any vowel can make in an unstressed syllable.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B3D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202722" y="202722"/>
            <a:ext cx="11783508" cy="50800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202722" y="6604478"/>
            <a:ext cx="11783508" cy="50800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202722" y="202722"/>
            <a:ext cx="50800" cy="6452556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11935430" y="202722"/>
            <a:ext cx="50800" cy="6452556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88952" cy="1051560"/>
          </a:xfrm>
          <a:prstGeom prst="rect">
            <a:avLst/>
          </a:prstGeom>
          <a:solidFill>
            <a:srgbClr val="122B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0" y="1051560"/>
            <a:ext cx="12188952" cy="25400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365760" y="91440"/>
            <a:ext cx="11457432" cy="86868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5200" b="1" i="0">
                <a:solidFill>
                  <a:srgbClr val="EFEBDF"/>
                </a:solidFill>
                <a:latin typeface="Edu NSW ACT Foundation"/>
              </a:rPr>
              <a:t>R-Controlled Vowels</a:t>
            </a:r>
          </a:p>
        </p:txBody>
      </p:sp>
      <p:sp>
        <p:nvSpPr>
          <p:cNvPr id="10" name="Rectangle 9"/>
          <p:cNvSpPr/>
          <p:nvPr/>
        </p:nvSpPr>
        <p:spPr>
          <a:xfrm>
            <a:off x="2437790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875580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7313370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9751160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ectangle 13"/>
          <p:cNvSpPr/>
          <p:nvPr/>
        </p:nvSpPr>
        <p:spPr>
          <a:xfrm>
            <a:off x="0" y="1069848"/>
            <a:ext cx="2437790" cy="5047488"/>
          </a:xfrm>
          <a:prstGeom prst="rect">
            <a:avLst/>
          </a:prstGeom>
          <a:solidFill>
            <a:srgbClr val="2252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0" y="1115568"/>
            <a:ext cx="2437790" cy="182880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400" b="1" i="0">
                <a:solidFill>
                  <a:srgbClr val="EFEBDF"/>
                </a:solidFill>
                <a:latin typeface="Arial"/>
              </a:rPr>
              <a:t>ar</a:t>
            </a:r>
          </a:p>
        </p:txBody>
      </p:sp>
      <p:pic>
        <p:nvPicPr>
          <p:cNvPr id="16" name="Picture 15" descr="rc_ar_s1_cb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635" y="3090672"/>
            <a:ext cx="1874519" cy="1874519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0" y="5074920"/>
            <a:ext cx="2437790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400" b="1" i="0">
                <a:solidFill>
                  <a:srgbClr val="EFEBDF"/>
                </a:solidFill>
                <a:latin typeface="Segoe Print"/>
              </a:rPr>
              <a:t>star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437790" y="1115568"/>
            <a:ext cx="2437790" cy="182880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400" b="1" i="0">
                <a:solidFill>
                  <a:srgbClr val="8AB596"/>
                </a:solidFill>
                <a:latin typeface="Arial"/>
              </a:rPr>
              <a:t>ir</a:t>
            </a:r>
          </a:p>
        </p:txBody>
      </p:sp>
      <p:pic>
        <p:nvPicPr>
          <p:cNvPr id="19" name="Picture 18" descr="rc_ir_s1_cb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19425" y="3090672"/>
            <a:ext cx="1874519" cy="1874519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2437790" y="5074920"/>
            <a:ext cx="2437790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400" b="1" i="0">
                <a:solidFill>
                  <a:srgbClr val="8AB596"/>
                </a:solidFill>
                <a:latin typeface="Segoe Print"/>
              </a:rPr>
              <a:t>bird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875580" y="1115568"/>
            <a:ext cx="2437790" cy="182880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400" b="1" i="0">
                <a:solidFill>
                  <a:srgbClr val="8AB596"/>
                </a:solidFill>
                <a:latin typeface="Arial"/>
              </a:rPr>
              <a:t>er</a:t>
            </a:r>
          </a:p>
        </p:txBody>
      </p:sp>
      <p:pic>
        <p:nvPicPr>
          <p:cNvPr id="22" name="Picture 21" descr="rc_er_s1_cb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57215" y="3090672"/>
            <a:ext cx="1874519" cy="1874519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4875580" y="5074920"/>
            <a:ext cx="2437790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400" b="1" i="0">
                <a:solidFill>
                  <a:srgbClr val="8AB596"/>
                </a:solidFill>
                <a:latin typeface="Segoe Print"/>
              </a:rPr>
              <a:t>fern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313370" y="1115568"/>
            <a:ext cx="2437790" cy="182880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400" b="1" i="0">
                <a:solidFill>
                  <a:srgbClr val="8AB596"/>
                </a:solidFill>
                <a:latin typeface="Arial"/>
              </a:rPr>
              <a:t>or</a:t>
            </a:r>
          </a:p>
        </p:txBody>
      </p:sp>
      <p:pic>
        <p:nvPicPr>
          <p:cNvPr id="25" name="Picture 24" descr="rc_or_s1_cb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95005" y="3090672"/>
            <a:ext cx="1874519" cy="1874519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7313370" y="5074920"/>
            <a:ext cx="2437790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400" b="1" i="0">
                <a:solidFill>
                  <a:srgbClr val="8AB596"/>
                </a:solidFill>
                <a:latin typeface="Segoe Print"/>
              </a:rPr>
              <a:t>corn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751160" y="1115568"/>
            <a:ext cx="2437790" cy="182880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400" b="1" i="0">
                <a:solidFill>
                  <a:srgbClr val="8AB596"/>
                </a:solidFill>
                <a:latin typeface="Arial"/>
              </a:rPr>
              <a:t>ur</a:t>
            </a:r>
          </a:p>
        </p:txBody>
      </p:sp>
      <p:pic>
        <p:nvPicPr>
          <p:cNvPr id="28" name="Picture 27" descr="rc_ur_s1_cb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032795" y="3090672"/>
            <a:ext cx="1874519" cy="1874519"/>
          </a:xfrm>
          <a:prstGeom prst="rect">
            <a:avLst/>
          </a:prstGeom>
        </p:spPr>
      </p:pic>
      <p:sp>
        <p:nvSpPr>
          <p:cNvPr id="29" name="TextBox 28"/>
          <p:cNvSpPr txBox="1"/>
          <p:nvPr/>
        </p:nvSpPr>
        <p:spPr>
          <a:xfrm>
            <a:off x="9751160" y="5074920"/>
            <a:ext cx="2437790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400" b="1" i="0">
                <a:solidFill>
                  <a:srgbClr val="8AB596"/>
                </a:solidFill>
                <a:latin typeface="Segoe Print"/>
              </a:rPr>
              <a:t>fur</a:t>
            </a:r>
          </a:p>
        </p:txBody>
      </p:sp>
      <p:sp>
        <p:nvSpPr>
          <p:cNvPr id="30" name="Rectangle 29"/>
          <p:cNvSpPr/>
          <p:nvPr/>
        </p:nvSpPr>
        <p:spPr>
          <a:xfrm>
            <a:off x="0" y="6172200"/>
            <a:ext cx="12188952" cy="685800"/>
          </a:xfrm>
          <a:prstGeom prst="rect">
            <a:avLst/>
          </a:prstGeom>
          <a:solidFill>
            <a:srgbClr val="122B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Rectangle 30"/>
          <p:cNvSpPr/>
          <p:nvPr/>
        </p:nvSpPr>
        <p:spPr>
          <a:xfrm>
            <a:off x="0" y="6172200"/>
            <a:ext cx="12188952" cy="25400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2" name="TextBox 31"/>
          <p:cNvSpPr txBox="1"/>
          <p:nvPr/>
        </p:nvSpPr>
        <p:spPr>
          <a:xfrm>
            <a:off x="548640" y="6236208"/>
            <a:ext cx="11091672" cy="621792"/>
          </a:xfrm>
          <a:prstGeom prst="rect">
            <a:avLst/>
          </a:prstGeom>
          <a:noFill/>
          <a:ln>
            <a:noFill/>
          </a:ln>
        </p:spPr>
        <p:txBody>
          <a:bodyPr wrap="square" anchor="ctr"/>
          <a:lstStyle/>
          <a:p>
            <a:pPr algn="ctr"/>
            <a:r>
              <a:rPr sz="1600" b="0" i="1">
                <a:solidFill>
                  <a:srgbClr val="8AB596"/>
                </a:solidFill>
                <a:latin typeface="Arial"/>
              </a:rPr>
              <a:t>When a vowel is followed by r, the r changes the vowel sound. Sometimes called "bossy r" vowels.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B3D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202722" y="202722"/>
            <a:ext cx="11783508" cy="50800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202722" y="6604478"/>
            <a:ext cx="11783508" cy="50800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202722" y="202722"/>
            <a:ext cx="50800" cy="6452556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11935430" y="202722"/>
            <a:ext cx="50800" cy="6452556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88952" cy="1051560"/>
          </a:xfrm>
          <a:prstGeom prst="rect">
            <a:avLst/>
          </a:prstGeom>
          <a:solidFill>
            <a:srgbClr val="122B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0" y="1051560"/>
            <a:ext cx="12188952" cy="25400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365760" y="91440"/>
            <a:ext cx="11457432" cy="86868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5200" b="1" i="0">
                <a:solidFill>
                  <a:srgbClr val="EFEBDF"/>
                </a:solidFill>
                <a:latin typeface="Edu NSW ACT Foundation"/>
              </a:rPr>
              <a:t>R-Controlled Vowels</a:t>
            </a:r>
          </a:p>
        </p:txBody>
      </p:sp>
      <p:sp>
        <p:nvSpPr>
          <p:cNvPr id="10" name="Rectangle 9"/>
          <p:cNvSpPr/>
          <p:nvPr/>
        </p:nvSpPr>
        <p:spPr>
          <a:xfrm>
            <a:off x="2437790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875580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7313370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9751160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0" y="1115568"/>
            <a:ext cx="2437790" cy="182880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400" b="1" i="0">
                <a:solidFill>
                  <a:srgbClr val="8AB596"/>
                </a:solidFill>
                <a:latin typeface="Arial"/>
              </a:rPr>
              <a:t>ar</a:t>
            </a:r>
          </a:p>
        </p:txBody>
      </p:sp>
      <p:pic>
        <p:nvPicPr>
          <p:cNvPr id="15" name="Picture 14" descr="rc_ar_s1_cb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635" y="3090672"/>
            <a:ext cx="1874519" cy="1874519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0" y="5074920"/>
            <a:ext cx="2437790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400" b="1" i="0">
                <a:solidFill>
                  <a:srgbClr val="8AB596"/>
                </a:solidFill>
                <a:latin typeface="Segoe Print"/>
              </a:rPr>
              <a:t>star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437790" y="1069848"/>
            <a:ext cx="2437790" cy="5047488"/>
          </a:xfrm>
          <a:prstGeom prst="rect">
            <a:avLst/>
          </a:prstGeom>
          <a:solidFill>
            <a:srgbClr val="2252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TextBox 17"/>
          <p:cNvSpPr txBox="1"/>
          <p:nvPr/>
        </p:nvSpPr>
        <p:spPr>
          <a:xfrm>
            <a:off x="2437790" y="1115568"/>
            <a:ext cx="2437790" cy="182880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400" b="1" i="0">
                <a:solidFill>
                  <a:srgbClr val="FF9AAC"/>
                </a:solidFill>
                <a:latin typeface="Arial"/>
              </a:rPr>
              <a:t>ir</a:t>
            </a:r>
          </a:p>
        </p:txBody>
      </p:sp>
      <p:pic>
        <p:nvPicPr>
          <p:cNvPr id="19" name="Picture 18" descr="rc_ir_s1_cb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19425" y="3090672"/>
            <a:ext cx="1874519" cy="1874519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2437790" y="5074920"/>
            <a:ext cx="2437790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400" b="1" i="0">
                <a:solidFill>
                  <a:srgbClr val="FF9AAC"/>
                </a:solidFill>
                <a:latin typeface="Segoe Print"/>
              </a:rPr>
              <a:t>bird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875580" y="1115568"/>
            <a:ext cx="2437790" cy="182880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400" b="1" i="0">
                <a:solidFill>
                  <a:srgbClr val="8AB596"/>
                </a:solidFill>
                <a:latin typeface="Arial"/>
              </a:rPr>
              <a:t>er</a:t>
            </a:r>
          </a:p>
        </p:txBody>
      </p:sp>
      <p:pic>
        <p:nvPicPr>
          <p:cNvPr id="22" name="Picture 21" descr="rc_er_s1_cb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57215" y="3090672"/>
            <a:ext cx="1874519" cy="1874519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4875580" y="5074920"/>
            <a:ext cx="2437790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400" b="1" i="0">
                <a:solidFill>
                  <a:srgbClr val="8AB596"/>
                </a:solidFill>
                <a:latin typeface="Segoe Print"/>
              </a:rPr>
              <a:t>fern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313370" y="1115568"/>
            <a:ext cx="2437790" cy="182880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400" b="1" i="0">
                <a:solidFill>
                  <a:srgbClr val="8AB596"/>
                </a:solidFill>
                <a:latin typeface="Arial"/>
              </a:rPr>
              <a:t>or</a:t>
            </a:r>
          </a:p>
        </p:txBody>
      </p:sp>
      <p:pic>
        <p:nvPicPr>
          <p:cNvPr id="25" name="Picture 24" descr="rc_or_s1_cb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95005" y="3090672"/>
            <a:ext cx="1874519" cy="1874519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7313370" y="5074920"/>
            <a:ext cx="2437790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400" b="1" i="0">
                <a:solidFill>
                  <a:srgbClr val="8AB596"/>
                </a:solidFill>
                <a:latin typeface="Segoe Print"/>
              </a:rPr>
              <a:t>corn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751160" y="1115568"/>
            <a:ext cx="2437790" cy="182880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400" b="1" i="0">
                <a:solidFill>
                  <a:srgbClr val="8AB596"/>
                </a:solidFill>
                <a:latin typeface="Arial"/>
              </a:rPr>
              <a:t>ur</a:t>
            </a:r>
          </a:p>
        </p:txBody>
      </p:sp>
      <p:pic>
        <p:nvPicPr>
          <p:cNvPr id="28" name="Picture 27" descr="rc_ur_s1_cb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032795" y="3090672"/>
            <a:ext cx="1874519" cy="1874519"/>
          </a:xfrm>
          <a:prstGeom prst="rect">
            <a:avLst/>
          </a:prstGeom>
        </p:spPr>
      </p:pic>
      <p:sp>
        <p:nvSpPr>
          <p:cNvPr id="29" name="TextBox 28"/>
          <p:cNvSpPr txBox="1"/>
          <p:nvPr/>
        </p:nvSpPr>
        <p:spPr>
          <a:xfrm>
            <a:off x="9751160" y="5074920"/>
            <a:ext cx="2437790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400" b="1" i="0">
                <a:solidFill>
                  <a:srgbClr val="8AB596"/>
                </a:solidFill>
                <a:latin typeface="Segoe Print"/>
              </a:rPr>
              <a:t>fur</a:t>
            </a:r>
          </a:p>
        </p:txBody>
      </p:sp>
      <p:sp>
        <p:nvSpPr>
          <p:cNvPr id="30" name="Rectangle 29"/>
          <p:cNvSpPr/>
          <p:nvPr/>
        </p:nvSpPr>
        <p:spPr>
          <a:xfrm>
            <a:off x="0" y="6172200"/>
            <a:ext cx="12188952" cy="685800"/>
          </a:xfrm>
          <a:prstGeom prst="rect">
            <a:avLst/>
          </a:prstGeom>
          <a:solidFill>
            <a:srgbClr val="122B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Rectangle 30"/>
          <p:cNvSpPr/>
          <p:nvPr/>
        </p:nvSpPr>
        <p:spPr>
          <a:xfrm>
            <a:off x="0" y="6172200"/>
            <a:ext cx="12188952" cy="25400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2" name="TextBox 31"/>
          <p:cNvSpPr txBox="1"/>
          <p:nvPr/>
        </p:nvSpPr>
        <p:spPr>
          <a:xfrm>
            <a:off x="548640" y="6236208"/>
            <a:ext cx="11091672" cy="621792"/>
          </a:xfrm>
          <a:prstGeom prst="rect">
            <a:avLst/>
          </a:prstGeom>
          <a:noFill/>
          <a:ln>
            <a:noFill/>
          </a:ln>
        </p:spPr>
        <p:txBody>
          <a:bodyPr wrap="square" anchor="ctr"/>
          <a:lstStyle/>
          <a:p>
            <a:pPr algn="ctr"/>
            <a:r>
              <a:rPr sz="1600" b="0" i="1">
                <a:solidFill>
                  <a:srgbClr val="8AB596"/>
                </a:solidFill>
                <a:latin typeface="Arial"/>
              </a:rPr>
              <a:t>When a vowel is followed by r, the r changes the vowel sound. Sometimes called "bossy r" vowels.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B3D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202722" y="202722"/>
            <a:ext cx="11783508" cy="50800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202722" y="6604478"/>
            <a:ext cx="11783508" cy="50800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202722" y="202722"/>
            <a:ext cx="50800" cy="6452556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11935430" y="202722"/>
            <a:ext cx="50800" cy="6452556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88952" cy="1051560"/>
          </a:xfrm>
          <a:prstGeom prst="rect">
            <a:avLst/>
          </a:prstGeom>
          <a:solidFill>
            <a:srgbClr val="122B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0" y="1051560"/>
            <a:ext cx="12188952" cy="25400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365760" y="91440"/>
            <a:ext cx="11457432" cy="86868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5200" b="1" i="0">
                <a:solidFill>
                  <a:srgbClr val="EFEBDF"/>
                </a:solidFill>
                <a:latin typeface="Edu NSW ACT Foundation"/>
              </a:rPr>
              <a:t>R-Controlled Vowels</a:t>
            </a:r>
          </a:p>
        </p:txBody>
      </p:sp>
      <p:sp>
        <p:nvSpPr>
          <p:cNvPr id="10" name="Rectangle 9"/>
          <p:cNvSpPr/>
          <p:nvPr/>
        </p:nvSpPr>
        <p:spPr>
          <a:xfrm>
            <a:off x="2437790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875580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7313370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9751160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0" y="1115568"/>
            <a:ext cx="2437790" cy="182880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400" b="1" i="0">
                <a:solidFill>
                  <a:srgbClr val="8AB596"/>
                </a:solidFill>
                <a:latin typeface="Arial"/>
              </a:rPr>
              <a:t>ar</a:t>
            </a:r>
          </a:p>
        </p:txBody>
      </p:sp>
      <p:pic>
        <p:nvPicPr>
          <p:cNvPr id="15" name="Picture 14" descr="rc_ar_s1_cb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635" y="3090672"/>
            <a:ext cx="1874519" cy="1874519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0" y="5074920"/>
            <a:ext cx="2437790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400" b="1" i="0">
                <a:solidFill>
                  <a:srgbClr val="8AB596"/>
                </a:solidFill>
                <a:latin typeface="Segoe Print"/>
              </a:rPr>
              <a:t>star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437790" y="1115568"/>
            <a:ext cx="2437790" cy="182880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400" b="1" i="0">
                <a:solidFill>
                  <a:srgbClr val="8AB596"/>
                </a:solidFill>
                <a:latin typeface="Arial"/>
              </a:rPr>
              <a:t>ir</a:t>
            </a:r>
          </a:p>
        </p:txBody>
      </p:sp>
      <p:pic>
        <p:nvPicPr>
          <p:cNvPr id="18" name="Picture 17" descr="rc_ir_s1_cb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19425" y="3090672"/>
            <a:ext cx="1874519" cy="1874519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2437790" y="5074920"/>
            <a:ext cx="2437790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400" b="1" i="0">
                <a:solidFill>
                  <a:srgbClr val="8AB596"/>
                </a:solidFill>
                <a:latin typeface="Segoe Print"/>
              </a:rPr>
              <a:t>bird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875580" y="1069848"/>
            <a:ext cx="2437790" cy="5047488"/>
          </a:xfrm>
          <a:prstGeom prst="rect">
            <a:avLst/>
          </a:prstGeom>
          <a:solidFill>
            <a:srgbClr val="2252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TextBox 20"/>
          <p:cNvSpPr txBox="1"/>
          <p:nvPr/>
        </p:nvSpPr>
        <p:spPr>
          <a:xfrm>
            <a:off x="4875580" y="1115568"/>
            <a:ext cx="2437790" cy="182880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400" b="1" i="0">
                <a:solidFill>
                  <a:srgbClr val="6ED8A8"/>
                </a:solidFill>
                <a:latin typeface="Arial"/>
              </a:rPr>
              <a:t>er</a:t>
            </a:r>
          </a:p>
        </p:txBody>
      </p:sp>
      <p:pic>
        <p:nvPicPr>
          <p:cNvPr id="22" name="Picture 21" descr="rc_er_s1_cb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57215" y="3090672"/>
            <a:ext cx="1874519" cy="1874519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4875580" y="5074920"/>
            <a:ext cx="2437790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400" b="1" i="0">
                <a:solidFill>
                  <a:srgbClr val="6ED8A8"/>
                </a:solidFill>
                <a:latin typeface="Segoe Print"/>
              </a:rPr>
              <a:t>fern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313370" y="1115568"/>
            <a:ext cx="2437790" cy="182880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400" b="1" i="0">
                <a:solidFill>
                  <a:srgbClr val="8AB596"/>
                </a:solidFill>
                <a:latin typeface="Arial"/>
              </a:rPr>
              <a:t>or</a:t>
            </a:r>
          </a:p>
        </p:txBody>
      </p:sp>
      <p:pic>
        <p:nvPicPr>
          <p:cNvPr id="25" name="Picture 24" descr="rc_or_s1_cb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95005" y="3090672"/>
            <a:ext cx="1874519" cy="1874519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7313370" y="5074920"/>
            <a:ext cx="2437790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400" b="1" i="0">
                <a:solidFill>
                  <a:srgbClr val="8AB596"/>
                </a:solidFill>
                <a:latin typeface="Segoe Print"/>
              </a:rPr>
              <a:t>corn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751160" y="1115568"/>
            <a:ext cx="2437790" cy="182880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400" b="1" i="0">
                <a:solidFill>
                  <a:srgbClr val="8AB596"/>
                </a:solidFill>
                <a:latin typeface="Arial"/>
              </a:rPr>
              <a:t>ur</a:t>
            </a:r>
          </a:p>
        </p:txBody>
      </p:sp>
      <p:pic>
        <p:nvPicPr>
          <p:cNvPr id="28" name="Picture 27" descr="rc_ur_s1_cb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032795" y="3090672"/>
            <a:ext cx="1874519" cy="1874519"/>
          </a:xfrm>
          <a:prstGeom prst="rect">
            <a:avLst/>
          </a:prstGeom>
        </p:spPr>
      </p:pic>
      <p:sp>
        <p:nvSpPr>
          <p:cNvPr id="29" name="TextBox 28"/>
          <p:cNvSpPr txBox="1"/>
          <p:nvPr/>
        </p:nvSpPr>
        <p:spPr>
          <a:xfrm>
            <a:off x="9751160" y="5074920"/>
            <a:ext cx="2437790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400" b="1" i="0">
                <a:solidFill>
                  <a:srgbClr val="8AB596"/>
                </a:solidFill>
                <a:latin typeface="Segoe Print"/>
              </a:rPr>
              <a:t>fur</a:t>
            </a:r>
          </a:p>
        </p:txBody>
      </p:sp>
      <p:sp>
        <p:nvSpPr>
          <p:cNvPr id="30" name="Rectangle 29"/>
          <p:cNvSpPr/>
          <p:nvPr/>
        </p:nvSpPr>
        <p:spPr>
          <a:xfrm>
            <a:off x="0" y="6172200"/>
            <a:ext cx="12188952" cy="685800"/>
          </a:xfrm>
          <a:prstGeom prst="rect">
            <a:avLst/>
          </a:prstGeom>
          <a:solidFill>
            <a:srgbClr val="122B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Rectangle 30"/>
          <p:cNvSpPr/>
          <p:nvPr/>
        </p:nvSpPr>
        <p:spPr>
          <a:xfrm>
            <a:off x="0" y="6172200"/>
            <a:ext cx="12188952" cy="25400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2" name="TextBox 31"/>
          <p:cNvSpPr txBox="1"/>
          <p:nvPr/>
        </p:nvSpPr>
        <p:spPr>
          <a:xfrm>
            <a:off x="548640" y="6236208"/>
            <a:ext cx="11091672" cy="621792"/>
          </a:xfrm>
          <a:prstGeom prst="rect">
            <a:avLst/>
          </a:prstGeom>
          <a:noFill/>
          <a:ln>
            <a:noFill/>
          </a:ln>
        </p:spPr>
        <p:txBody>
          <a:bodyPr wrap="square" anchor="ctr"/>
          <a:lstStyle/>
          <a:p>
            <a:pPr algn="ctr"/>
            <a:r>
              <a:rPr sz="1600" b="0" i="1">
                <a:solidFill>
                  <a:srgbClr val="8AB596"/>
                </a:solidFill>
                <a:latin typeface="Arial"/>
              </a:rPr>
              <a:t>When a vowel is followed by r, the r changes the vowel sound. Sometimes called "bossy r" vowels.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B3D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202722" y="202722"/>
            <a:ext cx="11783508" cy="50800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202722" y="6604478"/>
            <a:ext cx="11783508" cy="50800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202722" y="202722"/>
            <a:ext cx="50800" cy="6452556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11935430" y="202722"/>
            <a:ext cx="50800" cy="6452556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88952" cy="1051560"/>
          </a:xfrm>
          <a:prstGeom prst="rect">
            <a:avLst/>
          </a:prstGeom>
          <a:solidFill>
            <a:srgbClr val="122B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0" y="1051560"/>
            <a:ext cx="12188952" cy="25400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365760" y="91440"/>
            <a:ext cx="11457432" cy="86868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5200" b="1" i="0">
                <a:solidFill>
                  <a:srgbClr val="EFEBDF"/>
                </a:solidFill>
                <a:latin typeface="Edu NSW ACT Foundation"/>
              </a:rPr>
              <a:t>R-Controlled Vowels</a:t>
            </a:r>
          </a:p>
        </p:txBody>
      </p:sp>
      <p:sp>
        <p:nvSpPr>
          <p:cNvPr id="10" name="Rectangle 9"/>
          <p:cNvSpPr/>
          <p:nvPr/>
        </p:nvSpPr>
        <p:spPr>
          <a:xfrm>
            <a:off x="2437790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875580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7313370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9751160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0" y="1115568"/>
            <a:ext cx="2437790" cy="182880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400" b="1" i="0">
                <a:solidFill>
                  <a:srgbClr val="8AB596"/>
                </a:solidFill>
                <a:latin typeface="Arial"/>
              </a:rPr>
              <a:t>ar</a:t>
            </a:r>
          </a:p>
        </p:txBody>
      </p:sp>
      <p:pic>
        <p:nvPicPr>
          <p:cNvPr id="15" name="Picture 14" descr="rc_ar_s1_cb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635" y="3090672"/>
            <a:ext cx="1874519" cy="1874519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0" y="5074920"/>
            <a:ext cx="2437790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400" b="1" i="0">
                <a:solidFill>
                  <a:srgbClr val="8AB596"/>
                </a:solidFill>
                <a:latin typeface="Segoe Print"/>
              </a:rPr>
              <a:t>star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437790" y="1115568"/>
            <a:ext cx="2437790" cy="182880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400" b="1" i="0">
                <a:solidFill>
                  <a:srgbClr val="8AB596"/>
                </a:solidFill>
                <a:latin typeface="Arial"/>
              </a:rPr>
              <a:t>ir</a:t>
            </a:r>
          </a:p>
        </p:txBody>
      </p:sp>
      <p:pic>
        <p:nvPicPr>
          <p:cNvPr id="18" name="Picture 17" descr="rc_ir_s1_cb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19425" y="3090672"/>
            <a:ext cx="1874519" cy="1874519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2437790" y="5074920"/>
            <a:ext cx="2437790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400" b="1" i="0">
                <a:solidFill>
                  <a:srgbClr val="8AB596"/>
                </a:solidFill>
                <a:latin typeface="Segoe Print"/>
              </a:rPr>
              <a:t>bird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875580" y="1115568"/>
            <a:ext cx="2437790" cy="182880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400" b="1" i="0">
                <a:solidFill>
                  <a:srgbClr val="8AB596"/>
                </a:solidFill>
                <a:latin typeface="Arial"/>
              </a:rPr>
              <a:t>er</a:t>
            </a:r>
          </a:p>
        </p:txBody>
      </p:sp>
      <p:pic>
        <p:nvPicPr>
          <p:cNvPr id="21" name="Picture 20" descr="rc_er_s1_cb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57215" y="3090672"/>
            <a:ext cx="1874519" cy="1874519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4875580" y="5074920"/>
            <a:ext cx="2437790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400" b="1" i="0">
                <a:solidFill>
                  <a:srgbClr val="8AB596"/>
                </a:solidFill>
                <a:latin typeface="Segoe Print"/>
              </a:rPr>
              <a:t>fern</a:t>
            </a:r>
          </a:p>
        </p:txBody>
      </p:sp>
      <p:sp>
        <p:nvSpPr>
          <p:cNvPr id="23" name="Rectangle 22"/>
          <p:cNvSpPr/>
          <p:nvPr/>
        </p:nvSpPr>
        <p:spPr>
          <a:xfrm>
            <a:off x="7313370" y="1069848"/>
            <a:ext cx="2437790" cy="5047488"/>
          </a:xfrm>
          <a:prstGeom prst="rect">
            <a:avLst/>
          </a:prstGeom>
          <a:solidFill>
            <a:srgbClr val="2252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TextBox 23"/>
          <p:cNvSpPr txBox="1"/>
          <p:nvPr/>
        </p:nvSpPr>
        <p:spPr>
          <a:xfrm>
            <a:off x="7313370" y="1115568"/>
            <a:ext cx="2437790" cy="182880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400" b="1" i="0">
                <a:solidFill>
                  <a:srgbClr val="7BBDEF"/>
                </a:solidFill>
                <a:latin typeface="Arial"/>
              </a:rPr>
              <a:t>or</a:t>
            </a:r>
          </a:p>
        </p:txBody>
      </p:sp>
      <p:pic>
        <p:nvPicPr>
          <p:cNvPr id="25" name="Picture 24" descr="rc_or_s1_cb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95005" y="3090672"/>
            <a:ext cx="1874519" cy="1874519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7313370" y="5074920"/>
            <a:ext cx="2437790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400" b="1" i="0">
                <a:solidFill>
                  <a:srgbClr val="7BBDEF"/>
                </a:solidFill>
                <a:latin typeface="Segoe Print"/>
              </a:rPr>
              <a:t>corn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751160" y="1115568"/>
            <a:ext cx="2437790" cy="182880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400" b="1" i="0">
                <a:solidFill>
                  <a:srgbClr val="8AB596"/>
                </a:solidFill>
                <a:latin typeface="Arial"/>
              </a:rPr>
              <a:t>ur</a:t>
            </a:r>
          </a:p>
        </p:txBody>
      </p:sp>
      <p:pic>
        <p:nvPicPr>
          <p:cNvPr id="28" name="Picture 27" descr="rc_ur_s1_cb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032795" y="3090672"/>
            <a:ext cx="1874519" cy="1874519"/>
          </a:xfrm>
          <a:prstGeom prst="rect">
            <a:avLst/>
          </a:prstGeom>
        </p:spPr>
      </p:pic>
      <p:sp>
        <p:nvSpPr>
          <p:cNvPr id="29" name="TextBox 28"/>
          <p:cNvSpPr txBox="1"/>
          <p:nvPr/>
        </p:nvSpPr>
        <p:spPr>
          <a:xfrm>
            <a:off x="9751160" y="5074920"/>
            <a:ext cx="2437790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400" b="1" i="0">
                <a:solidFill>
                  <a:srgbClr val="8AB596"/>
                </a:solidFill>
                <a:latin typeface="Segoe Print"/>
              </a:rPr>
              <a:t>fur</a:t>
            </a:r>
          </a:p>
        </p:txBody>
      </p:sp>
      <p:sp>
        <p:nvSpPr>
          <p:cNvPr id="30" name="Rectangle 29"/>
          <p:cNvSpPr/>
          <p:nvPr/>
        </p:nvSpPr>
        <p:spPr>
          <a:xfrm>
            <a:off x="0" y="6172200"/>
            <a:ext cx="12188952" cy="685800"/>
          </a:xfrm>
          <a:prstGeom prst="rect">
            <a:avLst/>
          </a:prstGeom>
          <a:solidFill>
            <a:srgbClr val="122B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Rectangle 30"/>
          <p:cNvSpPr/>
          <p:nvPr/>
        </p:nvSpPr>
        <p:spPr>
          <a:xfrm>
            <a:off x="0" y="6172200"/>
            <a:ext cx="12188952" cy="25400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2" name="TextBox 31"/>
          <p:cNvSpPr txBox="1"/>
          <p:nvPr/>
        </p:nvSpPr>
        <p:spPr>
          <a:xfrm>
            <a:off x="548640" y="6236208"/>
            <a:ext cx="11091672" cy="621792"/>
          </a:xfrm>
          <a:prstGeom prst="rect">
            <a:avLst/>
          </a:prstGeom>
          <a:noFill/>
          <a:ln>
            <a:noFill/>
          </a:ln>
        </p:spPr>
        <p:txBody>
          <a:bodyPr wrap="square" anchor="ctr"/>
          <a:lstStyle/>
          <a:p>
            <a:pPr algn="ctr"/>
            <a:r>
              <a:rPr sz="1600" b="0" i="1">
                <a:solidFill>
                  <a:srgbClr val="8AB596"/>
                </a:solidFill>
                <a:latin typeface="Arial"/>
              </a:rPr>
              <a:t>When a vowel is followed by r, the r changes the vowel sound. Sometimes called "bossy r" vowels.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B3D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202722" y="202722"/>
            <a:ext cx="11783508" cy="50800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202722" y="6604478"/>
            <a:ext cx="11783508" cy="50800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202722" y="202722"/>
            <a:ext cx="50800" cy="6452556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11935430" y="202722"/>
            <a:ext cx="50800" cy="6452556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88952" cy="1051560"/>
          </a:xfrm>
          <a:prstGeom prst="rect">
            <a:avLst/>
          </a:prstGeom>
          <a:solidFill>
            <a:srgbClr val="122B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0" y="1051560"/>
            <a:ext cx="12188952" cy="25400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365760" y="91440"/>
            <a:ext cx="11457432" cy="86868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5200" b="1" i="0">
                <a:solidFill>
                  <a:srgbClr val="EFEBDF"/>
                </a:solidFill>
                <a:latin typeface="Edu NSW ACT Foundation"/>
              </a:rPr>
              <a:t>R-Controlled Vowels</a:t>
            </a:r>
          </a:p>
        </p:txBody>
      </p:sp>
      <p:sp>
        <p:nvSpPr>
          <p:cNvPr id="10" name="Rectangle 9"/>
          <p:cNvSpPr/>
          <p:nvPr/>
        </p:nvSpPr>
        <p:spPr>
          <a:xfrm>
            <a:off x="2437790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875580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7313370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9751160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0" y="1115568"/>
            <a:ext cx="2437790" cy="182880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400" b="1" i="0">
                <a:solidFill>
                  <a:srgbClr val="8AB596"/>
                </a:solidFill>
                <a:latin typeface="Arial"/>
              </a:rPr>
              <a:t>ar</a:t>
            </a:r>
          </a:p>
        </p:txBody>
      </p:sp>
      <p:pic>
        <p:nvPicPr>
          <p:cNvPr id="15" name="Picture 14" descr="rc_ar_s1_cb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635" y="3090672"/>
            <a:ext cx="1874519" cy="1874519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0" y="5074920"/>
            <a:ext cx="2437790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400" b="1" i="0">
                <a:solidFill>
                  <a:srgbClr val="8AB596"/>
                </a:solidFill>
                <a:latin typeface="Segoe Print"/>
              </a:rPr>
              <a:t>star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437790" y="1115568"/>
            <a:ext cx="2437790" cy="182880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400" b="1" i="0">
                <a:solidFill>
                  <a:srgbClr val="8AB596"/>
                </a:solidFill>
                <a:latin typeface="Arial"/>
              </a:rPr>
              <a:t>ir</a:t>
            </a:r>
          </a:p>
        </p:txBody>
      </p:sp>
      <p:pic>
        <p:nvPicPr>
          <p:cNvPr id="18" name="Picture 17" descr="rc_ir_s1_cb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19425" y="3090672"/>
            <a:ext cx="1874519" cy="1874519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2437790" y="5074920"/>
            <a:ext cx="2437790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400" b="1" i="0">
                <a:solidFill>
                  <a:srgbClr val="8AB596"/>
                </a:solidFill>
                <a:latin typeface="Segoe Print"/>
              </a:rPr>
              <a:t>bird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875580" y="1115568"/>
            <a:ext cx="2437790" cy="182880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400" b="1" i="0">
                <a:solidFill>
                  <a:srgbClr val="8AB596"/>
                </a:solidFill>
                <a:latin typeface="Arial"/>
              </a:rPr>
              <a:t>er</a:t>
            </a:r>
          </a:p>
        </p:txBody>
      </p:sp>
      <p:pic>
        <p:nvPicPr>
          <p:cNvPr id="21" name="Picture 20" descr="rc_er_s1_cb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57215" y="3090672"/>
            <a:ext cx="1874519" cy="1874519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4875580" y="5074920"/>
            <a:ext cx="2437790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400" b="1" i="0">
                <a:solidFill>
                  <a:srgbClr val="8AB596"/>
                </a:solidFill>
                <a:latin typeface="Segoe Print"/>
              </a:rPr>
              <a:t>fern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313370" y="1115568"/>
            <a:ext cx="2437790" cy="182880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400" b="1" i="0">
                <a:solidFill>
                  <a:srgbClr val="8AB596"/>
                </a:solidFill>
                <a:latin typeface="Arial"/>
              </a:rPr>
              <a:t>or</a:t>
            </a:r>
          </a:p>
        </p:txBody>
      </p:sp>
      <p:pic>
        <p:nvPicPr>
          <p:cNvPr id="24" name="Picture 23" descr="rc_or_s1_cb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95005" y="3090672"/>
            <a:ext cx="1874519" cy="1874519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7313370" y="5074920"/>
            <a:ext cx="2437790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400" b="1" i="0">
                <a:solidFill>
                  <a:srgbClr val="8AB596"/>
                </a:solidFill>
                <a:latin typeface="Segoe Print"/>
              </a:rPr>
              <a:t>corn</a:t>
            </a:r>
          </a:p>
        </p:txBody>
      </p:sp>
      <p:sp>
        <p:nvSpPr>
          <p:cNvPr id="26" name="Rectangle 25"/>
          <p:cNvSpPr/>
          <p:nvPr/>
        </p:nvSpPr>
        <p:spPr>
          <a:xfrm>
            <a:off x="9751160" y="1069848"/>
            <a:ext cx="2437790" cy="5047488"/>
          </a:xfrm>
          <a:prstGeom prst="rect">
            <a:avLst/>
          </a:prstGeom>
          <a:solidFill>
            <a:srgbClr val="2252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TextBox 26"/>
          <p:cNvSpPr txBox="1"/>
          <p:nvPr/>
        </p:nvSpPr>
        <p:spPr>
          <a:xfrm>
            <a:off x="9751160" y="1115568"/>
            <a:ext cx="2437790" cy="182880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400" b="1" i="0">
                <a:solidFill>
                  <a:srgbClr val="FFDF40"/>
                </a:solidFill>
                <a:latin typeface="Arial"/>
              </a:rPr>
              <a:t>ur</a:t>
            </a:r>
          </a:p>
        </p:txBody>
      </p:sp>
      <p:pic>
        <p:nvPicPr>
          <p:cNvPr id="28" name="Picture 27" descr="rc_ur_s1_cb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032795" y="3090672"/>
            <a:ext cx="1874519" cy="1874519"/>
          </a:xfrm>
          <a:prstGeom prst="rect">
            <a:avLst/>
          </a:prstGeom>
        </p:spPr>
      </p:pic>
      <p:sp>
        <p:nvSpPr>
          <p:cNvPr id="29" name="TextBox 28"/>
          <p:cNvSpPr txBox="1"/>
          <p:nvPr/>
        </p:nvSpPr>
        <p:spPr>
          <a:xfrm>
            <a:off x="9751160" y="5074920"/>
            <a:ext cx="2437790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400" b="1" i="0">
                <a:solidFill>
                  <a:srgbClr val="FFDF40"/>
                </a:solidFill>
                <a:latin typeface="Segoe Print"/>
              </a:rPr>
              <a:t>fur</a:t>
            </a:r>
          </a:p>
        </p:txBody>
      </p:sp>
      <p:sp>
        <p:nvSpPr>
          <p:cNvPr id="30" name="Rectangle 29"/>
          <p:cNvSpPr/>
          <p:nvPr/>
        </p:nvSpPr>
        <p:spPr>
          <a:xfrm>
            <a:off x="0" y="6172200"/>
            <a:ext cx="12188952" cy="685800"/>
          </a:xfrm>
          <a:prstGeom prst="rect">
            <a:avLst/>
          </a:prstGeom>
          <a:solidFill>
            <a:srgbClr val="122B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Rectangle 30"/>
          <p:cNvSpPr/>
          <p:nvPr/>
        </p:nvSpPr>
        <p:spPr>
          <a:xfrm>
            <a:off x="0" y="6172200"/>
            <a:ext cx="12188952" cy="25400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2" name="TextBox 31"/>
          <p:cNvSpPr txBox="1"/>
          <p:nvPr/>
        </p:nvSpPr>
        <p:spPr>
          <a:xfrm>
            <a:off x="548640" y="6236208"/>
            <a:ext cx="11091672" cy="621792"/>
          </a:xfrm>
          <a:prstGeom prst="rect">
            <a:avLst/>
          </a:prstGeom>
          <a:noFill/>
          <a:ln>
            <a:noFill/>
          </a:ln>
        </p:spPr>
        <p:txBody>
          <a:bodyPr wrap="square" anchor="ctr"/>
          <a:lstStyle/>
          <a:p>
            <a:pPr algn="ctr"/>
            <a:r>
              <a:rPr sz="1600" b="0" i="1">
                <a:solidFill>
                  <a:srgbClr val="8AB596"/>
                </a:solidFill>
                <a:latin typeface="Arial"/>
              </a:rPr>
              <a:t>When a vowel is followed by r, the r changes the vowel sound. Sometimes called "bossy r" vowels.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B3D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202722" y="202722"/>
            <a:ext cx="11783508" cy="50800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202722" y="6604478"/>
            <a:ext cx="11783508" cy="50800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202722" y="202722"/>
            <a:ext cx="50800" cy="6452556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11935430" y="202722"/>
            <a:ext cx="50800" cy="6452556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88952" cy="1051560"/>
          </a:xfrm>
          <a:prstGeom prst="rect">
            <a:avLst/>
          </a:prstGeom>
          <a:solidFill>
            <a:srgbClr val="122B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0" y="1051560"/>
            <a:ext cx="12188952" cy="25400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365760" y="91440"/>
            <a:ext cx="11457432" cy="86868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5200" b="1" i="0">
                <a:solidFill>
                  <a:srgbClr val="EFEBDF"/>
                </a:solidFill>
                <a:latin typeface="Edu NSW ACT Foundation"/>
              </a:rPr>
              <a:t>The Letter Y</a:t>
            </a:r>
          </a:p>
        </p:txBody>
      </p:sp>
      <p:sp>
        <p:nvSpPr>
          <p:cNvPr id="10" name="Rectangle 9"/>
          <p:cNvSpPr/>
          <p:nvPr/>
        </p:nvSpPr>
        <p:spPr>
          <a:xfrm>
            <a:off x="2437790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875580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7313370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9751160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ectangle 13"/>
          <p:cNvSpPr/>
          <p:nvPr/>
        </p:nvSpPr>
        <p:spPr>
          <a:xfrm>
            <a:off x="0" y="1069848"/>
            <a:ext cx="2437790" cy="5047488"/>
          </a:xfrm>
          <a:prstGeom prst="rect">
            <a:avLst/>
          </a:prstGeom>
          <a:solidFill>
            <a:srgbClr val="2252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0" y="1115568"/>
            <a:ext cx="2437790" cy="132588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800" b="1" i="0">
                <a:solidFill>
                  <a:srgbClr val="FF6B6B"/>
                </a:solidFill>
                <a:latin typeface="Arial"/>
              </a:rPr>
              <a:t>y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0" y="2441448"/>
            <a:ext cx="2437790" cy="566928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1600" b="1" i="1">
                <a:solidFill>
                  <a:srgbClr val="FF6B6B"/>
                </a:solidFill>
                <a:latin typeface="Arial"/>
              </a:rPr>
              <a:t>consonant</a:t>
            </a:r>
          </a:p>
        </p:txBody>
      </p:sp>
      <p:pic>
        <p:nvPicPr>
          <p:cNvPr id="17" name="Picture 16" descr="y_cons_s1_cb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635" y="3090672"/>
            <a:ext cx="1874519" cy="1874519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0" y="5074920"/>
            <a:ext cx="2437790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400" b="1" i="0">
                <a:solidFill>
                  <a:srgbClr val="FF6B6B"/>
                </a:solidFill>
                <a:latin typeface="Segoe Print"/>
              </a:rPr>
              <a:t>yarn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437790" y="1115568"/>
            <a:ext cx="2437790" cy="132588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800" b="1" i="0">
                <a:solidFill>
                  <a:srgbClr val="8AB596"/>
                </a:solidFill>
                <a:latin typeface="Arial"/>
              </a:rPr>
              <a:t>y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437790" y="2441448"/>
            <a:ext cx="2437790" cy="566928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1600" b="0" i="1">
                <a:solidFill>
                  <a:srgbClr val="8AB596"/>
                </a:solidFill>
                <a:latin typeface="Arial"/>
              </a:rPr>
              <a:t>long i</a:t>
            </a:r>
          </a:p>
        </p:txBody>
      </p:sp>
      <p:pic>
        <p:nvPicPr>
          <p:cNvPr id="21" name="Picture 20" descr="y_lngi_s1_cb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19425" y="3090672"/>
            <a:ext cx="1874519" cy="1874519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2437790" y="5074920"/>
            <a:ext cx="2437790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400" b="1" i="0">
                <a:solidFill>
                  <a:srgbClr val="8AB596"/>
                </a:solidFill>
                <a:latin typeface="Segoe Print"/>
              </a:rPr>
              <a:t>fly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875580" y="1115568"/>
            <a:ext cx="2437790" cy="132588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800" b="1" i="0">
                <a:solidFill>
                  <a:srgbClr val="8AB596"/>
                </a:solidFill>
                <a:latin typeface="Arial"/>
              </a:rPr>
              <a:t>y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875580" y="2441448"/>
            <a:ext cx="2437790" cy="566928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1600" b="0" i="1">
                <a:solidFill>
                  <a:srgbClr val="8AB596"/>
                </a:solidFill>
                <a:latin typeface="Arial"/>
              </a:rPr>
              <a:t>long e</a:t>
            </a:r>
          </a:p>
        </p:txBody>
      </p:sp>
      <p:pic>
        <p:nvPicPr>
          <p:cNvPr id="25" name="Picture 24" descr="y_lnge_s1_cb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57215" y="3090672"/>
            <a:ext cx="1874519" cy="1874519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4875580" y="5074920"/>
            <a:ext cx="2437790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400" b="1" i="0">
                <a:solidFill>
                  <a:srgbClr val="8AB596"/>
                </a:solidFill>
                <a:latin typeface="Segoe Print"/>
              </a:rPr>
              <a:t>happy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313370" y="1115568"/>
            <a:ext cx="2437790" cy="132588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800" b="1" i="0">
                <a:solidFill>
                  <a:srgbClr val="8AB596"/>
                </a:solidFill>
                <a:latin typeface="Arial"/>
              </a:rPr>
              <a:t>y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313370" y="2441448"/>
            <a:ext cx="2437790" cy="566928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1600" b="0" i="1">
                <a:solidFill>
                  <a:srgbClr val="8AB596"/>
                </a:solidFill>
                <a:latin typeface="Arial"/>
              </a:rPr>
              <a:t>short i</a:t>
            </a:r>
          </a:p>
        </p:txBody>
      </p:sp>
      <p:pic>
        <p:nvPicPr>
          <p:cNvPr id="29" name="Picture 28" descr="y_shti_s1_cb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95005" y="3090672"/>
            <a:ext cx="1874519" cy="1874519"/>
          </a:xfrm>
          <a:prstGeom prst="rect">
            <a:avLst/>
          </a:prstGeom>
        </p:spPr>
      </p:pic>
      <p:sp>
        <p:nvSpPr>
          <p:cNvPr id="30" name="TextBox 29"/>
          <p:cNvSpPr txBox="1"/>
          <p:nvPr/>
        </p:nvSpPr>
        <p:spPr>
          <a:xfrm>
            <a:off x="7313370" y="5074920"/>
            <a:ext cx="2437790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400" b="1" i="0">
                <a:solidFill>
                  <a:srgbClr val="8AB596"/>
                </a:solidFill>
                <a:latin typeface="Segoe Print"/>
              </a:rPr>
              <a:t>gym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751160" y="1115568"/>
            <a:ext cx="2437790" cy="132588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800" b="1" i="0">
                <a:solidFill>
                  <a:srgbClr val="8AB596"/>
                </a:solidFill>
                <a:latin typeface="Arial"/>
              </a:rPr>
              <a:t>y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9751160" y="2441448"/>
            <a:ext cx="2437790" cy="566928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1600" b="0" i="1">
                <a:solidFill>
                  <a:srgbClr val="8AB596"/>
                </a:solidFill>
                <a:latin typeface="Arial"/>
              </a:rPr>
              <a:t>long e</a:t>
            </a:r>
          </a:p>
        </p:txBody>
      </p:sp>
      <p:pic>
        <p:nvPicPr>
          <p:cNvPr id="33" name="Picture 32" descr="y_mkey_s1_cb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032795" y="3090672"/>
            <a:ext cx="1874519" cy="1874519"/>
          </a:xfrm>
          <a:prstGeom prst="rect">
            <a:avLst/>
          </a:prstGeom>
        </p:spPr>
      </p:pic>
      <p:sp>
        <p:nvSpPr>
          <p:cNvPr id="34" name="TextBox 33"/>
          <p:cNvSpPr txBox="1"/>
          <p:nvPr/>
        </p:nvSpPr>
        <p:spPr>
          <a:xfrm>
            <a:off x="9751160" y="5074920"/>
            <a:ext cx="2437790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400" b="1" i="0">
                <a:solidFill>
                  <a:srgbClr val="8AB596"/>
                </a:solidFill>
                <a:latin typeface="Segoe Print"/>
              </a:rPr>
              <a:t>monkey</a:t>
            </a:r>
          </a:p>
        </p:txBody>
      </p:sp>
      <p:sp>
        <p:nvSpPr>
          <p:cNvPr id="35" name="Rectangle 34"/>
          <p:cNvSpPr/>
          <p:nvPr/>
        </p:nvSpPr>
        <p:spPr>
          <a:xfrm>
            <a:off x="0" y="6172200"/>
            <a:ext cx="12188952" cy="685800"/>
          </a:xfrm>
          <a:prstGeom prst="rect">
            <a:avLst/>
          </a:prstGeom>
          <a:solidFill>
            <a:srgbClr val="122B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6" name="Rectangle 35"/>
          <p:cNvSpPr/>
          <p:nvPr/>
        </p:nvSpPr>
        <p:spPr>
          <a:xfrm>
            <a:off x="0" y="6172200"/>
            <a:ext cx="12188952" cy="25400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7" name="TextBox 36"/>
          <p:cNvSpPr txBox="1"/>
          <p:nvPr/>
        </p:nvSpPr>
        <p:spPr>
          <a:xfrm>
            <a:off x="548640" y="6236208"/>
            <a:ext cx="11091672" cy="621792"/>
          </a:xfrm>
          <a:prstGeom prst="rect">
            <a:avLst/>
          </a:prstGeom>
          <a:noFill/>
          <a:ln>
            <a:noFill/>
          </a:ln>
        </p:spPr>
        <p:txBody>
          <a:bodyPr wrap="square" anchor="ctr"/>
          <a:lstStyle/>
          <a:p>
            <a:pPr algn="ctr"/>
            <a:r>
              <a:rPr sz="1600" b="0" i="1">
                <a:solidFill>
                  <a:srgbClr val="8AB596"/>
                </a:solidFill>
                <a:latin typeface="Arial"/>
              </a:rPr>
              <a:t>Y is the only letter that acts as both a consonant and a vowel. As a consonant it begins a syllable; as a vowel it ends one.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B3D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202722" y="202722"/>
            <a:ext cx="11783508" cy="50800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202722" y="6604478"/>
            <a:ext cx="11783508" cy="50800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202722" y="202722"/>
            <a:ext cx="50800" cy="6452556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11935430" y="202722"/>
            <a:ext cx="50800" cy="6452556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88952" cy="1051560"/>
          </a:xfrm>
          <a:prstGeom prst="rect">
            <a:avLst/>
          </a:prstGeom>
          <a:solidFill>
            <a:srgbClr val="122B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0" y="1051560"/>
            <a:ext cx="12188952" cy="25400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365760" y="91440"/>
            <a:ext cx="11457432" cy="86868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5200" b="1" i="0">
                <a:solidFill>
                  <a:srgbClr val="EFEBDF"/>
                </a:solidFill>
                <a:latin typeface="Edu NSW ACT Foundation"/>
              </a:rPr>
              <a:t>The Letter Y</a:t>
            </a:r>
          </a:p>
        </p:txBody>
      </p:sp>
      <p:sp>
        <p:nvSpPr>
          <p:cNvPr id="10" name="Rectangle 9"/>
          <p:cNvSpPr/>
          <p:nvPr/>
        </p:nvSpPr>
        <p:spPr>
          <a:xfrm>
            <a:off x="2437790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875580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7313370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9751160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0" y="1115568"/>
            <a:ext cx="2437790" cy="132588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800" b="1" i="0">
                <a:solidFill>
                  <a:srgbClr val="8AB596"/>
                </a:solidFill>
                <a:latin typeface="Arial"/>
              </a:rPr>
              <a:t>y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0" y="2441448"/>
            <a:ext cx="2437790" cy="566928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1600" b="1" i="1">
                <a:solidFill>
                  <a:srgbClr val="8AB596"/>
                </a:solidFill>
                <a:latin typeface="Arial"/>
              </a:rPr>
              <a:t>consonant</a:t>
            </a:r>
          </a:p>
        </p:txBody>
      </p:sp>
      <p:pic>
        <p:nvPicPr>
          <p:cNvPr id="16" name="Picture 15" descr="y_cons_s1_cb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635" y="3090672"/>
            <a:ext cx="1874519" cy="1874519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0" y="5074920"/>
            <a:ext cx="2437790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400" b="1" i="0">
                <a:solidFill>
                  <a:srgbClr val="8AB596"/>
                </a:solidFill>
                <a:latin typeface="Segoe Print"/>
              </a:rPr>
              <a:t>yarn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437790" y="1069848"/>
            <a:ext cx="2437790" cy="5047488"/>
          </a:xfrm>
          <a:prstGeom prst="rect">
            <a:avLst/>
          </a:prstGeom>
          <a:solidFill>
            <a:srgbClr val="2252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TextBox 18"/>
          <p:cNvSpPr txBox="1"/>
          <p:nvPr/>
        </p:nvSpPr>
        <p:spPr>
          <a:xfrm>
            <a:off x="2437790" y="1115568"/>
            <a:ext cx="2437790" cy="132588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800" b="1" i="0">
                <a:solidFill>
                  <a:srgbClr val="FF9AAC"/>
                </a:solidFill>
                <a:latin typeface="Arial"/>
              </a:rPr>
              <a:t>y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437790" y="2441448"/>
            <a:ext cx="2437790" cy="566928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1600" b="0" i="1">
                <a:solidFill>
                  <a:srgbClr val="FF9AAC"/>
                </a:solidFill>
                <a:latin typeface="Arial"/>
              </a:rPr>
              <a:t>long i</a:t>
            </a:r>
          </a:p>
        </p:txBody>
      </p:sp>
      <p:pic>
        <p:nvPicPr>
          <p:cNvPr id="21" name="Picture 20" descr="y_lngi_s1_cb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19425" y="3090672"/>
            <a:ext cx="1874519" cy="1874519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2437790" y="5074920"/>
            <a:ext cx="2437790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400" b="1" i="0">
                <a:solidFill>
                  <a:srgbClr val="FF9AAC"/>
                </a:solidFill>
                <a:latin typeface="Segoe Print"/>
              </a:rPr>
              <a:t>fly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875580" y="1115568"/>
            <a:ext cx="2437790" cy="132588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800" b="1" i="0">
                <a:solidFill>
                  <a:srgbClr val="8AB596"/>
                </a:solidFill>
                <a:latin typeface="Arial"/>
              </a:rPr>
              <a:t>y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875580" y="2441448"/>
            <a:ext cx="2437790" cy="566928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1600" b="0" i="1">
                <a:solidFill>
                  <a:srgbClr val="8AB596"/>
                </a:solidFill>
                <a:latin typeface="Arial"/>
              </a:rPr>
              <a:t>long e</a:t>
            </a:r>
          </a:p>
        </p:txBody>
      </p:sp>
      <p:pic>
        <p:nvPicPr>
          <p:cNvPr id="25" name="Picture 24" descr="y_lnge_s1_cb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57215" y="3090672"/>
            <a:ext cx="1874519" cy="1874519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4875580" y="5074920"/>
            <a:ext cx="2437790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400" b="1" i="0">
                <a:solidFill>
                  <a:srgbClr val="8AB596"/>
                </a:solidFill>
                <a:latin typeface="Segoe Print"/>
              </a:rPr>
              <a:t>happy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313370" y="1115568"/>
            <a:ext cx="2437790" cy="132588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800" b="1" i="0">
                <a:solidFill>
                  <a:srgbClr val="8AB596"/>
                </a:solidFill>
                <a:latin typeface="Arial"/>
              </a:rPr>
              <a:t>y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313370" y="2441448"/>
            <a:ext cx="2437790" cy="566928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1600" b="0" i="1">
                <a:solidFill>
                  <a:srgbClr val="8AB596"/>
                </a:solidFill>
                <a:latin typeface="Arial"/>
              </a:rPr>
              <a:t>short i</a:t>
            </a:r>
          </a:p>
        </p:txBody>
      </p:sp>
      <p:pic>
        <p:nvPicPr>
          <p:cNvPr id="29" name="Picture 28" descr="y_shti_s1_cb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95005" y="3090672"/>
            <a:ext cx="1874519" cy="1874519"/>
          </a:xfrm>
          <a:prstGeom prst="rect">
            <a:avLst/>
          </a:prstGeom>
        </p:spPr>
      </p:pic>
      <p:sp>
        <p:nvSpPr>
          <p:cNvPr id="30" name="TextBox 29"/>
          <p:cNvSpPr txBox="1"/>
          <p:nvPr/>
        </p:nvSpPr>
        <p:spPr>
          <a:xfrm>
            <a:off x="7313370" y="5074920"/>
            <a:ext cx="2437790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400" b="1" i="0">
                <a:solidFill>
                  <a:srgbClr val="8AB596"/>
                </a:solidFill>
                <a:latin typeface="Segoe Print"/>
              </a:rPr>
              <a:t>gym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751160" y="1115568"/>
            <a:ext cx="2437790" cy="132588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800" b="1" i="0">
                <a:solidFill>
                  <a:srgbClr val="8AB596"/>
                </a:solidFill>
                <a:latin typeface="Arial"/>
              </a:rPr>
              <a:t>y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9751160" y="2441448"/>
            <a:ext cx="2437790" cy="566928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1600" b="0" i="1">
                <a:solidFill>
                  <a:srgbClr val="8AB596"/>
                </a:solidFill>
                <a:latin typeface="Arial"/>
              </a:rPr>
              <a:t>long e</a:t>
            </a:r>
          </a:p>
        </p:txBody>
      </p:sp>
      <p:pic>
        <p:nvPicPr>
          <p:cNvPr id="33" name="Picture 32" descr="y_mkey_s1_cb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032795" y="3090672"/>
            <a:ext cx="1874519" cy="1874519"/>
          </a:xfrm>
          <a:prstGeom prst="rect">
            <a:avLst/>
          </a:prstGeom>
        </p:spPr>
      </p:pic>
      <p:sp>
        <p:nvSpPr>
          <p:cNvPr id="34" name="TextBox 33"/>
          <p:cNvSpPr txBox="1"/>
          <p:nvPr/>
        </p:nvSpPr>
        <p:spPr>
          <a:xfrm>
            <a:off x="9751160" y="5074920"/>
            <a:ext cx="2437790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400" b="1" i="0">
                <a:solidFill>
                  <a:srgbClr val="8AB596"/>
                </a:solidFill>
                <a:latin typeface="Segoe Print"/>
              </a:rPr>
              <a:t>monkey</a:t>
            </a:r>
          </a:p>
        </p:txBody>
      </p:sp>
      <p:sp>
        <p:nvSpPr>
          <p:cNvPr id="35" name="Rectangle 34"/>
          <p:cNvSpPr/>
          <p:nvPr/>
        </p:nvSpPr>
        <p:spPr>
          <a:xfrm>
            <a:off x="0" y="6172200"/>
            <a:ext cx="12188952" cy="685800"/>
          </a:xfrm>
          <a:prstGeom prst="rect">
            <a:avLst/>
          </a:prstGeom>
          <a:solidFill>
            <a:srgbClr val="122B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6" name="Rectangle 35"/>
          <p:cNvSpPr/>
          <p:nvPr/>
        </p:nvSpPr>
        <p:spPr>
          <a:xfrm>
            <a:off x="0" y="6172200"/>
            <a:ext cx="12188952" cy="25400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7" name="TextBox 36"/>
          <p:cNvSpPr txBox="1"/>
          <p:nvPr/>
        </p:nvSpPr>
        <p:spPr>
          <a:xfrm>
            <a:off x="548640" y="6236208"/>
            <a:ext cx="11091672" cy="621792"/>
          </a:xfrm>
          <a:prstGeom prst="rect">
            <a:avLst/>
          </a:prstGeom>
          <a:noFill/>
          <a:ln>
            <a:noFill/>
          </a:ln>
        </p:spPr>
        <p:txBody>
          <a:bodyPr wrap="square" anchor="ctr"/>
          <a:lstStyle/>
          <a:p>
            <a:pPr algn="ctr"/>
            <a:r>
              <a:rPr sz="1600" b="0" i="1">
                <a:solidFill>
                  <a:srgbClr val="8AB596"/>
                </a:solidFill>
                <a:latin typeface="Arial"/>
              </a:rPr>
              <a:t>Y is the only letter that acts as both a consonant and a vowel. As a consonant it begins a syllable; as a vowel it ends one.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B3D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202722" y="202722"/>
            <a:ext cx="11783508" cy="50800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202722" y="6604478"/>
            <a:ext cx="11783508" cy="50800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202722" y="202722"/>
            <a:ext cx="50800" cy="6452556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11935430" y="202722"/>
            <a:ext cx="50800" cy="6452556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88952" cy="1051560"/>
          </a:xfrm>
          <a:prstGeom prst="rect">
            <a:avLst/>
          </a:prstGeom>
          <a:solidFill>
            <a:srgbClr val="122B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0" y="1051560"/>
            <a:ext cx="12188952" cy="25400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365760" y="91440"/>
            <a:ext cx="11457432" cy="86868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5200" b="1" i="0">
                <a:solidFill>
                  <a:srgbClr val="EFEBDF"/>
                </a:solidFill>
                <a:latin typeface="Edu NSW ACT Foundation"/>
              </a:rPr>
              <a:t>The Letter Y</a:t>
            </a:r>
          </a:p>
        </p:txBody>
      </p:sp>
      <p:sp>
        <p:nvSpPr>
          <p:cNvPr id="10" name="Rectangle 9"/>
          <p:cNvSpPr/>
          <p:nvPr/>
        </p:nvSpPr>
        <p:spPr>
          <a:xfrm>
            <a:off x="2437790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875580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7313370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9751160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0" y="1115568"/>
            <a:ext cx="2437790" cy="132588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800" b="1" i="0">
                <a:solidFill>
                  <a:srgbClr val="8AB596"/>
                </a:solidFill>
                <a:latin typeface="Arial"/>
              </a:rPr>
              <a:t>y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0" y="2441448"/>
            <a:ext cx="2437790" cy="566928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1600" b="1" i="1">
                <a:solidFill>
                  <a:srgbClr val="8AB596"/>
                </a:solidFill>
                <a:latin typeface="Arial"/>
              </a:rPr>
              <a:t>consonant</a:t>
            </a:r>
          </a:p>
        </p:txBody>
      </p:sp>
      <p:pic>
        <p:nvPicPr>
          <p:cNvPr id="16" name="Picture 15" descr="y_cons_s1_cb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635" y="3090672"/>
            <a:ext cx="1874519" cy="1874519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0" y="5074920"/>
            <a:ext cx="2437790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400" b="1" i="0">
                <a:solidFill>
                  <a:srgbClr val="8AB596"/>
                </a:solidFill>
                <a:latin typeface="Segoe Print"/>
              </a:rPr>
              <a:t>yarn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437790" y="1115568"/>
            <a:ext cx="2437790" cy="132588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800" b="1" i="0">
                <a:solidFill>
                  <a:srgbClr val="8AB596"/>
                </a:solidFill>
                <a:latin typeface="Arial"/>
              </a:rPr>
              <a:t>y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437790" y="2441448"/>
            <a:ext cx="2437790" cy="566928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1600" b="0" i="1">
                <a:solidFill>
                  <a:srgbClr val="8AB596"/>
                </a:solidFill>
                <a:latin typeface="Arial"/>
              </a:rPr>
              <a:t>long i</a:t>
            </a:r>
          </a:p>
        </p:txBody>
      </p:sp>
      <p:pic>
        <p:nvPicPr>
          <p:cNvPr id="20" name="Picture 19" descr="y_lngi_s1_cb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19425" y="3090672"/>
            <a:ext cx="1874519" cy="1874519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2437790" y="5074920"/>
            <a:ext cx="2437790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400" b="1" i="0">
                <a:solidFill>
                  <a:srgbClr val="8AB596"/>
                </a:solidFill>
                <a:latin typeface="Segoe Print"/>
              </a:rPr>
              <a:t>fly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875580" y="1069848"/>
            <a:ext cx="2437790" cy="5047488"/>
          </a:xfrm>
          <a:prstGeom prst="rect">
            <a:avLst/>
          </a:prstGeom>
          <a:solidFill>
            <a:srgbClr val="2252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TextBox 22"/>
          <p:cNvSpPr txBox="1"/>
          <p:nvPr/>
        </p:nvSpPr>
        <p:spPr>
          <a:xfrm>
            <a:off x="4875580" y="1115568"/>
            <a:ext cx="2437790" cy="132588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800" b="1" i="0">
                <a:solidFill>
                  <a:srgbClr val="6ED8A8"/>
                </a:solidFill>
                <a:latin typeface="Arial"/>
              </a:rPr>
              <a:t>y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875580" y="2441448"/>
            <a:ext cx="2437790" cy="566928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1600" b="0" i="1">
                <a:solidFill>
                  <a:srgbClr val="6ED8A8"/>
                </a:solidFill>
                <a:latin typeface="Arial"/>
              </a:rPr>
              <a:t>long e</a:t>
            </a:r>
          </a:p>
        </p:txBody>
      </p:sp>
      <p:pic>
        <p:nvPicPr>
          <p:cNvPr id="25" name="Picture 24" descr="y_lnge_s1_cb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57215" y="3090672"/>
            <a:ext cx="1874519" cy="1874519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4875580" y="5074920"/>
            <a:ext cx="2437790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400" b="1" i="0">
                <a:solidFill>
                  <a:srgbClr val="6ED8A8"/>
                </a:solidFill>
                <a:latin typeface="Segoe Print"/>
              </a:rPr>
              <a:t>happy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313370" y="1115568"/>
            <a:ext cx="2437790" cy="132588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800" b="1" i="0">
                <a:solidFill>
                  <a:srgbClr val="8AB596"/>
                </a:solidFill>
                <a:latin typeface="Arial"/>
              </a:rPr>
              <a:t>y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313370" y="2441448"/>
            <a:ext cx="2437790" cy="566928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1600" b="0" i="1">
                <a:solidFill>
                  <a:srgbClr val="8AB596"/>
                </a:solidFill>
                <a:latin typeface="Arial"/>
              </a:rPr>
              <a:t>short i</a:t>
            </a:r>
          </a:p>
        </p:txBody>
      </p:sp>
      <p:pic>
        <p:nvPicPr>
          <p:cNvPr id="29" name="Picture 28" descr="y_shti_s1_cb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95005" y="3090672"/>
            <a:ext cx="1874519" cy="1874519"/>
          </a:xfrm>
          <a:prstGeom prst="rect">
            <a:avLst/>
          </a:prstGeom>
        </p:spPr>
      </p:pic>
      <p:sp>
        <p:nvSpPr>
          <p:cNvPr id="30" name="TextBox 29"/>
          <p:cNvSpPr txBox="1"/>
          <p:nvPr/>
        </p:nvSpPr>
        <p:spPr>
          <a:xfrm>
            <a:off x="7313370" y="5074920"/>
            <a:ext cx="2437790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400" b="1" i="0">
                <a:solidFill>
                  <a:srgbClr val="8AB596"/>
                </a:solidFill>
                <a:latin typeface="Segoe Print"/>
              </a:rPr>
              <a:t>gym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751160" y="1115568"/>
            <a:ext cx="2437790" cy="132588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800" b="1" i="0">
                <a:solidFill>
                  <a:srgbClr val="8AB596"/>
                </a:solidFill>
                <a:latin typeface="Arial"/>
              </a:rPr>
              <a:t>y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9751160" y="2441448"/>
            <a:ext cx="2437790" cy="566928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1600" b="0" i="1">
                <a:solidFill>
                  <a:srgbClr val="8AB596"/>
                </a:solidFill>
                <a:latin typeface="Arial"/>
              </a:rPr>
              <a:t>long e</a:t>
            </a:r>
          </a:p>
        </p:txBody>
      </p:sp>
      <p:pic>
        <p:nvPicPr>
          <p:cNvPr id="33" name="Picture 32" descr="y_mkey_s1_cb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032795" y="3090672"/>
            <a:ext cx="1874519" cy="1874519"/>
          </a:xfrm>
          <a:prstGeom prst="rect">
            <a:avLst/>
          </a:prstGeom>
        </p:spPr>
      </p:pic>
      <p:sp>
        <p:nvSpPr>
          <p:cNvPr id="34" name="TextBox 33"/>
          <p:cNvSpPr txBox="1"/>
          <p:nvPr/>
        </p:nvSpPr>
        <p:spPr>
          <a:xfrm>
            <a:off x="9751160" y="5074920"/>
            <a:ext cx="2437790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400" b="1" i="0">
                <a:solidFill>
                  <a:srgbClr val="8AB596"/>
                </a:solidFill>
                <a:latin typeface="Segoe Print"/>
              </a:rPr>
              <a:t>monkey</a:t>
            </a:r>
          </a:p>
        </p:txBody>
      </p:sp>
      <p:sp>
        <p:nvSpPr>
          <p:cNvPr id="35" name="Rectangle 34"/>
          <p:cNvSpPr/>
          <p:nvPr/>
        </p:nvSpPr>
        <p:spPr>
          <a:xfrm>
            <a:off x="0" y="6172200"/>
            <a:ext cx="12188952" cy="685800"/>
          </a:xfrm>
          <a:prstGeom prst="rect">
            <a:avLst/>
          </a:prstGeom>
          <a:solidFill>
            <a:srgbClr val="122B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6" name="Rectangle 35"/>
          <p:cNvSpPr/>
          <p:nvPr/>
        </p:nvSpPr>
        <p:spPr>
          <a:xfrm>
            <a:off x="0" y="6172200"/>
            <a:ext cx="12188952" cy="25400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7" name="TextBox 36"/>
          <p:cNvSpPr txBox="1"/>
          <p:nvPr/>
        </p:nvSpPr>
        <p:spPr>
          <a:xfrm>
            <a:off x="548640" y="6236208"/>
            <a:ext cx="11091672" cy="621792"/>
          </a:xfrm>
          <a:prstGeom prst="rect">
            <a:avLst/>
          </a:prstGeom>
          <a:noFill/>
          <a:ln>
            <a:noFill/>
          </a:ln>
        </p:spPr>
        <p:txBody>
          <a:bodyPr wrap="square" anchor="ctr"/>
          <a:lstStyle/>
          <a:p>
            <a:pPr algn="ctr"/>
            <a:r>
              <a:rPr sz="1600" b="0" i="1">
                <a:solidFill>
                  <a:srgbClr val="8AB596"/>
                </a:solidFill>
                <a:latin typeface="Arial"/>
              </a:rPr>
              <a:t>Y is the only letter that acts as both a consonant and a vowel. As a consonant it begins a syllable; as a vowel it ends one.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B3D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202722" y="202722"/>
            <a:ext cx="11783508" cy="50800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202722" y="6604478"/>
            <a:ext cx="11783508" cy="50800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202722" y="202722"/>
            <a:ext cx="50800" cy="6452556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11935430" y="202722"/>
            <a:ext cx="50800" cy="6452556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88952" cy="1051560"/>
          </a:xfrm>
          <a:prstGeom prst="rect">
            <a:avLst/>
          </a:prstGeom>
          <a:solidFill>
            <a:srgbClr val="122B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0" y="1051560"/>
            <a:ext cx="12188952" cy="25400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365760" y="91440"/>
            <a:ext cx="11457432" cy="86868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5200" b="1" i="0">
                <a:solidFill>
                  <a:srgbClr val="EFEBDF"/>
                </a:solidFill>
                <a:latin typeface="Edu NSW ACT Foundation"/>
              </a:rPr>
              <a:t>Lazy Vowels</a:t>
            </a:r>
          </a:p>
        </p:txBody>
      </p:sp>
      <p:sp>
        <p:nvSpPr>
          <p:cNvPr id="10" name="Rectangle 9"/>
          <p:cNvSpPr/>
          <p:nvPr/>
        </p:nvSpPr>
        <p:spPr>
          <a:xfrm>
            <a:off x="2437790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875580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7313370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9751160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0" y="1115568"/>
            <a:ext cx="2437790" cy="132588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800" b="1" i="0">
                <a:solidFill>
                  <a:srgbClr val="EFEBDF"/>
                </a:solidFill>
                <a:latin typeface="Arial"/>
              </a:rPr>
              <a:t>a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0" y="2441448"/>
            <a:ext cx="2437790" cy="566928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4600" b="0" i="0">
                <a:solidFill>
                  <a:srgbClr val="EFEBDF"/>
                </a:solidFill>
                <a:latin typeface="Arial"/>
              </a:rPr>
              <a:t>ə</a:t>
            </a:r>
          </a:p>
        </p:txBody>
      </p:sp>
      <p:pic>
        <p:nvPicPr>
          <p:cNvPr id="16" name="Picture 15" descr="schwa_a_s1_cb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635" y="3090672"/>
            <a:ext cx="1874519" cy="1874519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0" y="5074920"/>
            <a:ext cx="2437790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400" b="1" i="0">
                <a:solidFill>
                  <a:srgbClr val="EFEBDF"/>
                </a:solidFill>
                <a:latin typeface="Segoe Print"/>
              </a:rPr>
              <a:t>sofa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437790" y="1115568"/>
            <a:ext cx="2437790" cy="132588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800" b="1" i="0">
                <a:solidFill>
                  <a:srgbClr val="FF9AAC"/>
                </a:solidFill>
                <a:latin typeface="Arial"/>
              </a:rPr>
              <a:t>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437790" y="2441448"/>
            <a:ext cx="2437790" cy="566928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4600" b="0" i="0">
                <a:solidFill>
                  <a:srgbClr val="FF9AAC"/>
                </a:solidFill>
                <a:latin typeface="Arial"/>
              </a:rPr>
              <a:t>ə</a:t>
            </a:r>
          </a:p>
        </p:txBody>
      </p:sp>
      <p:pic>
        <p:nvPicPr>
          <p:cNvPr id="20" name="Picture 19" descr="schwa_e_s1_cb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19425" y="3090672"/>
            <a:ext cx="1874519" cy="1874519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2437790" y="5074920"/>
            <a:ext cx="2437790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400" b="1" i="0">
                <a:solidFill>
                  <a:srgbClr val="FF9AAC"/>
                </a:solidFill>
                <a:latin typeface="Segoe Print"/>
              </a:rPr>
              <a:t>garden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875580" y="1115568"/>
            <a:ext cx="2437790" cy="132588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800" b="1" i="0">
                <a:solidFill>
                  <a:srgbClr val="6ED8A8"/>
                </a:solidFill>
                <a:latin typeface="Arial"/>
              </a:rPr>
              <a:t>i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875580" y="2441448"/>
            <a:ext cx="2437790" cy="566928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4600" b="0" i="0">
                <a:solidFill>
                  <a:srgbClr val="6ED8A8"/>
                </a:solidFill>
                <a:latin typeface="Arial"/>
              </a:rPr>
              <a:t>ə</a:t>
            </a:r>
          </a:p>
        </p:txBody>
      </p:sp>
      <p:pic>
        <p:nvPicPr>
          <p:cNvPr id="24" name="Picture 23" descr="schwa_i_s1_cb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57215" y="3090672"/>
            <a:ext cx="1874519" cy="1874519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4875580" y="5074920"/>
            <a:ext cx="2437790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400" b="1" i="0">
                <a:solidFill>
                  <a:srgbClr val="6ED8A8"/>
                </a:solidFill>
                <a:latin typeface="Segoe Print"/>
              </a:rPr>
              <a:t>pencil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313370" y="1115568"/>
            <a:ext cx="2437790" cy="132588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800" b="1" i="0">
                <a:solidFill>
                  <a:srgbClr val="7BBDEF"/>
                </a:solidFill>
                <a:latin typeface="Arial"/>
              </a:rPr>
              <a:t>o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313370" y="2441448"/>
            <a:ext cx="2437790" cy="566928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4600" b="0" i="0">
                <a:solidFill>
                  <a:srgbClr val="7BBDEF"/>
                </a:solidFill>
                <a:latin typeface="Arial"/>
              </a:rPr>
              <a:t>ə</a:t>
            </a:r>
          </a:p>
        </p:txBody>
      </p:sp>
      <p:pic>
        <p:nvPicPr>
          <p:cNvPr id="28" name="Picture 27" descr="schwa_o_s1_cb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95005" y="3090672"/>
            <a:ext cx="1874519" cy="1874519"/>
          </a:xfrm>
          <a:prstGeom prst="rect">
            <a:avLst/>
          </a:prstGeom>
        </p:spPr>
      </p:pic>
      <p:sp>
        <p:nvSpPr>
          <p:cNvPr id="29" name="TextBox 28"/>
          <p:cNvSpPr txBox="1"/>
          <p:nvPr/>
        </p:nvSpPr>
        <p:spPr>
          <a:xfrm>
            <a:off x="7313370" y="5074920"/>
            <a:ext cx="2437790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400" b="1" i="0">
                <a:solidFill>
                  <a:srgbClr val="7BBDEF"/>
                </a:solidFill>
                <a:latin typeface="Segoe Print"/>
              </a:rPr>
              <a:t>lemon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9751160" y="1115568"/>
            <a:ext cx="2437790" cy="132588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800" b="1" i="0">
                <a:solidFill>
                  <a:srgbClr val="FFDF40"/>
                </a:solidFill>
                <a:latin typeface="Arial"/>
              </a:rPr>
              <a:t>u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751160" y="2441448"/>
            <a:ext cx="2437790" cy="566928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4600" b="0" i="0">
                <a:solidFill>
                  <a:srgbClr val="FFDF40"/>
                </a:solidFill>
                <a:latin typeface="Arial"/>
              </a:rPr>
              <a:t>ə</a:t>
            </a:r>
          </a:p>
        </p:txBody>
      </p:sp>
      <p:pic>
        <p:nvPicPr>
          <p:cNvPr id="32" name="Picture 31" descr="schwa_u_s1_cb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032795" y="3090672"/>
            <a:ext cx="1874519" cy="1874519"/>
          </a:xfrm>
          <a:prstGeom prst="rect">
            <a:avLst/>
          </a:prstGeom>
        </p:spPr>
      </p:pic>
      <p:sp>
        <p:nvSpPr>
          <p:cNvPr id="33" name="TextBox 32"/>
          <p:cNvSpPr txBox="1"/>
          <p:nvPr/>
        </p:nvSpPr>
        <p:spPr>
          <a:xfrm>
            <a:off x="9751160" y="5074920"/>
            <a:ext cx="2437790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400" b="1" i="0">
                <a:solidFill>
                  <a:srgbClr val="FFDF40"/>
                </a:solidFill>
                <a:latin typeface="Segoe Print"/>
              </a:rPr>
              <a:t>circus</a:t>
            </a:r>
          </a:p>
        </p:txBody>
      </p:sp>
      <p:sp>
        <p:nvSpPr>
          <p:cNvPr id="34" name="Rectangle 33"/>
          <p:cNvSpPr/>
          <p:nvPr/>
        </p:nvSpPr>
        <p:spPr>
          <a:xfrm>
            <a:off x="0" y="6172200"/>
            <a:ext cx="12188952" cy="685800"/>
          </a:xfrm>
          <a:prstGeom prst="rect">
            <a:avLst/>
          </a:prstGeom>
          <a:solidFill>
            <a:srgbClr val="122B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5" name="Rectangle 34"/>
          <p:cNvSpPr/>
          <p:nvPr/>
        </p:nvSpPr>
        <p:spPr>
          <a:xfrm>
            <a:off x="0" y="6172200"/>
            <a:ext cx="12188952" cy="25400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6" name="TextBox 35"/>
          <p:cNvSpPr txBox="1"/>
          <p:nvPr/>
        </p:nvSpPr>
        <p:spPr>
          <a:xfrm>
            <a:off x="548640" y="6236208"/>
            <a:ext cx="11091672" cy="621792"/>
          </a:xfrm>
          <a:prstGeom prst="rect">
            <a:avLst/>
          </a:prstGeom>
          <a:noFill/>
          <a:ln>
            <a:noFill/>
          </a:ln>
        </p:spPr>
        <p:txBody>
          <a:bodyPr wrap="square" anchor="ctr"/>
          <a:lstStyle/>
          <a:p>
            <a:pPr algn="ctr"/>
            <a:r>
              <a:rPr sz="1600" b="0" i="1">
                <a:solidFill>
                  <a:srgbClr val="8AB596"/>
                </a:solidFill>
                <a:latin typeface="Arial"/>
              </a:rPr>
              <a:t>The schwa (ə) is the most common English vowel sound — a weak "uh" that any vowel can make in an unstressed syllable.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B3D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202722" y="202722"/>
            <a:ext cx="11783508" cy="50800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202722" y="6604478"/>
            <a:ext cx="11783508" cy="50800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202722" y="202722"/>
            <a:ext cx="50800" cy="6452556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11935430" y="202722"/>
            <a:ext cx="50800" cy="6452556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88952" cy="1051560"/>
          </a:xfrm>
          <a:prstGeom prst="rect">
            <a:avLst/>
          </a:prstGeom>
          <a:solidFill>
            <a:srgbClr val="122B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0" y="1051560"/>
            <a:ext cx="12188952" cy="25400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365760" y="91440"/>
            <a:ext cx="11457432" cy="86868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5200" b="1" i="0">
                <a:solidFill>
                  <a:srgbClr val="EFEBDF"/>
                </a:solidFill>
                <a:latin typeface="Edu NSW ACT Foundation"/>
              </a:rPr>
              <a:t>The Letter Y</a:t>
            </a:r>
          </a:p>
        </p:txBody>
      </p:sp>
      <p:sp>
        <p:nvSpPr>
          <p:cNvPr id="10" name="Rectangle 9"/>
          <p:cNvSpPr/>
          <p:nvPr/>
        </p:nvSpPr>
        <p:spPr>
          <a:xfrm>
            <a:off x="2437790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875580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7313370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9751160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0" y="1115568"/>
            <a:ext cx="2437790" cy="132588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800" b="1" i="0">
                <a:solidFill>
                  <a:srgbClr val="8AB596"/>
                </a:solidFill>
                <a:latin typeface="Arial"/>
              </a:rPr>
              <a:t>y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0" y="2441448"/>
            <a:ext cx="2437790" cy="566928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1600" b="1" i="1">
                <a:solidFill>
                  <a:srgbClr val="8AB596"/>
                </a:solidFill>
                <a:latin typeface="Arial"/>
              </a:rPr>
              <a:t>consonant</a:t>
            </a:r>
          </a:p>
        </p:txBody>
      </p:sp>
      <p:pic>
        <p:nvPicPr>
          <p:cNvPr id="16" name="Picture 15" descr="y_cons_s1_cb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635" y="3090672"/>
            <a:ext cx="1874519" cy="1874519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0" y="5074920"/>
            <a:ext cx="2437790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400" b="1" i="0">
                <a:solidFill>
                  <a:srgbClr val="8AB596"/>
                </a:solidFill>
                <a:latin typeface="Segoe Print"/>
              </a:rPr>
              <a:t>yarn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437790" y="1115568"/>
            <a:ext cx="2437790" cy="132588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800" b="1" i="0">
                <a:solidFill>
                  <a:srgbClr val="8AB596"/>
                </a:solidFill>
                <a:latin typeface="Arial"/>
              </a:rPr>
              <a:t>y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437790" y="2441448"/>
            <a:ext cx="2437790" cy="566928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1600" b="0" i="1">
                <a:solidFill>
                  <a:srgbClr val="8AB596"/>
                </a:solidFill>
                <a:latin typeface="Arial"/>
              </a:rPr>
              <a:t>long i</a:t>
            </a:r>
          </a:p>
        </p:txBody>
      </p:sp>
      <p:pic>
        <p:nvPicPr>
          <p:cNvPr id="20" name="Picture 19" descr="y_lngi_s1_cb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19425" y="3090672"/>
            <a:ext cx="1874519" cy="1874519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2437790" y="5074920"/>
            <a:ext cx="2437790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400" b="1" i="0">
                <a:solidFill>
                  <a:srgbClr val="8AB596"/>
                </a:solidFill>
                <a:latin typeface="Segoe Print"/>
              </a:rPr>
              <a:t>fly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875580" y="1115568"/>
            <a:ext cx="2437790" cy="132588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800" b="1" i="0">
                <a:solidFill>
                  <a:srgbClr val="8AB596"/>
                </a:solidFill>
                <a:latin typeface="Arial"/>
              </a:rPr>
              <a:t>y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875580" y="2441448"/>
            <a:ext cx="2437790" cy="566928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1600" b="0" i="1">
                <a:solidFill>
                  <a:srgbClr val="8AB596"/>
                </a:solidFill>
                <a:latin typeface="Arial"/>
              </a:rPr>
              <a:t>long e</a:t>
            </a:r>
          </a:p>
        </p:txBody>
      </p:sp>
      <p:pic>
        <p:nvPicPr>
          <p:cNvPr id="24" name="Picture 23" descr="y_lnge_s1_cb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57215" y="3090672"/>
            <a:ext cx="1874519" cy="1874519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4875580" y="5074920"/>
            <a:ext cx="2437790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400" b="1" i="0">
                <a:solidFill>
                  <a:srgbClr val="8AB596"/>
                </a:solidFill>
                <a:latin typeface="Segoe Print"/>
              </a:rPr>
              <a:t>happy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313370" y="1069848"/>
            <a:ext cx="2437790" cy="5047488"/>
          </a:xfrm>
          <a:prstGeom prst="rect">
            <a:avLst/>
          </a:prstGeom>
          <a:solidFill>
            <a:srgbClr val="2252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TextBox 26"/>
          <p:cNvSpPr txBox="1"/>
          <p:nvPr/>
        </p:nvSpPr>
        <p:spPr>
          <a:xfrm>
            <a:off x="7313370" y="1115568"/>
            <a:ext cx="2437790" cy="132588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800" b="1" i="0">
                <a:solidFill>
                  <a:srgbClr val="7BBDEF"/>
                </a:solidFill>
                <a:latin typeface="Arial"/>
              </a:rPr>
              <a:t>y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313370" y="2441448"/>
            <a:ext cx="2437790" cy="566928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1600" b="0" i="1">
                <a:solidFill>
                  <a:srgbClr val="7BBDEF"/>
                </a:solidFill>
                <a:latin typeface="Arial"/>
              </a:rPr>
              <a:t>short i</a:t>
            </a:r>
          </a:p>
        </p:txBody>
      </p:sp>
      <p:pic>
        <p:nvPicPr>
          <p:cNvPr id="29" name="Picture 28" descr="y_shti_s1_cb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95005" y="3090672"/>
            <a:ext cx="1874519" cy="1874519"/>
          </a:xfrm>
          <a:prstGeom prst="rect">
            <a:avLst/>
          </a:prstGeom>
        </p:spPr>
      </p:pic>
      <p:sp>
        <p:nvSpPr>
          <p:cNvPr id="30" name="TextBox 29"/>
          <p:cNvSpPr txBox="1"/>
          <p:nvPr/>
        </p:nvSpPr>
        <p:spPr>
          <a:xfrm>
            <a:off x="7313370" y="5074920"/>
            <a:ext cx="2437790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400" b="1" i="0">
                <a:solidFill>
                  <a:srgbClr val="7BBDEF"/>
                </a:solidFill>
                <a:latin typeface="Segoe Print"/>
              </a:rPr>
              <a:t>gym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751160" y="1115568"/>
            <a:ext cx="2437790" cy="132588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800" b="1" i="0">
                <a:solidFill>
                  <a:srgbClr val="8AB596"/>
                </a:solidFill>
                <a:latin typeface="Arial"/>
              </a:rPr>
              <a:t>y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9751160" y="2441448"/>
            <a:ext cx="2437790" cy="566928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1600" b="0" i="1">
                <a:solidFill>
                  <a:srgbClr val="8AB596"/>
                </a:solidFill>
                <a:latin typeface="Arial"/>
              </a:rPr>
              <a:t>long e</a:t>
            </a:r>
          </a:p>
        </p:txBody>
      </p:sp>
      <p:pic>
        <p:nvPicPr>
          <p:cNvPr id="33" name="Picture 32" descr="y_mkey_s1_cb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032795" y="3090672"/>
            <a:ext cx="1874519" cy="1874519"/>
          </a:xfrm>
          <a:prstGeom prst="rect">
            <a:avLst/>
          </a:prstGeom>
        </p:spPr>
      </p:pic>
      <p:sp>
        <p:nvSpPr>
          <p:cNvPr id="34" name="TextBox 33"/>
          <p:cNvSpPr txBox="1"/>
          <p:nvPr/>
        </p:nvSpPr>
        <p:spPr>
          <a:xfrm>
            <a:off x="9751160" y="5074920"/>
            <a:ext cx="2437790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400" b="1" i="0">
                <a:solidFill>
                  <a:srgbClr val="8AB596"/>
                </a:solidFill>
                <a:latin typeface="Segoe Print"/>
              </a:rPr>
              <a:t>monkey</a:t>
            </a:r>
          </a:p>
        </p:txBody>
      </p:sp>
      <p:sp>
        <p:nvSpPr>
          <p:cNvPr id="35" name="Rectangle 34"/>
          <p:cNvSpPr/>
          <p:nvPr/>
        </p:nvSpPr>
        <p:spPr>
          <a:xfrm>
            <a:off x="0" y="6172200"/>
            <a:ext cx="12188952" cy="685800"/>
          </a:xfrm>
          <a:prstGeom prst="rect">
            <a:avLst/>
          </a:prstGeom>
          <a:solidFill>
            <a:srgbClr val="122B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6" name="Rectangle 35"/>
          <p:cNvSpPr/>
          <p:nvPr/>
        </p:nvSpPr>
        <p:spPr>
          <a:xfrm>
            <a:off x="0" y="6172200"/>
            <a:ext cx="12188952" cy="25400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7" name="TextBox 36"/>
          <p:cNvSpPr txBox="1"/>
          <p:nvPr/>
        </p:nvSpPr>
        <p:spPr>
          <a:xfrm>
            <a:off x="548640" y="6236208"/>
            <a:ext cx="11091672" cy="621792"/>
          </a:xfrm>
          <a:prstGeom prst="rect">
            <a:avLst/>
          </a:prstGeom>
          <a:noFill/>
          <a:ln>
            <a:noFill/>
          </a:ln>
        </p:spPr>
        <p:txBody>
          <a:bodyPr wrap="square" anchor="ctr"/>
          <a:lstStyle/>
          <a:p>
            <a:pPr algn="ctr"/>
            <a:r>
              <a:rPr sz="1600" b="0" i="1">
                <a:solidFill>
                  <a:srgbClr val="8AB596"/>
                </a:solidFill>
                <a:latin typeface="Arial"/>
              </a:rPr>
              <a:t>Y is the only letter that acts as both a consonant and a vowel. As a consonant it begins a syllable; as a vowel it ends one.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B3D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202722" y="202722"/>
            <a:ext cx="11783508" cy="50800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202722" y="6604478"/>
            <a:ext cx="11783508" cy="50800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202722" y="202722"/>
            <a:ext cx="50800" cy="6452556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11935430" y="202722"/>
            <a:ext cx="50800" cy="6452556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88952" cy="1051560"/>
          </a:xfrm>
          <a:prstGeom prst="rect">
            <a:avLst/>
          </a:prstGeom>
          <a:solidFill>
            <a:srgbClr val="122B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0" y="1051560"/>
            <a:ext cx="12188952" cy="25400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365760" y="91440"/>
            <a:ext cx="11457432" cy="86868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5200" b="1" i="0">
                <a:solidFill>
                  <a:srgbClr val="EFEBDF"/>
                </a:solidFill>
                <a:latin typeface="Edu NSW ACT Foundation"/>
              </a:rPr>
              <a:t>The Letter Y</a:t>
            </a:r>
          </a:p>
        </p:txBody>
      </p:sp>
      <p:sp>
        <p:nvSpPr>
          <p:cNvPr id="10" name="Rectangle 9"/>
          <p:cNvSpPr/>
          <p:nvPr/>
        </p:nvSpPr>
        <p:spPr>
          <a:xfrm>
            <a:off x="2437790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875580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7313370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9751160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0" y="1115568"/>
            <a:ext cx="2437790" cy="132588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800" b="1" i="0">
                <a:solidFill>
                  <a:srgbClr val="8AB596"/>
                </a:solidFill>
                <a:latin typeface="Arial"/>
              </a:rPr>
              <a:t>y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0" y="2441448"/>
            <a:ext cx="2437790" cy="566928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1600" b="1" i="1">
                <a:solidFill>
                  <a:srgbClr val="8AB596"/>
                </a:solidFill>
                <a:latin typeface="Arial"/>
              </a:rPr>
              <a:t>consonant</a:t>
            </a:r>
          </a:p>
        </p:txBody>
      </p:sp>
      <p:pic>
        <p:nvPicPr>
          <p:cNvPr id="16" name="Picture 15" descr="y_cons_s1_cb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635" y="3090672"/>
            <a:ext cx="1874519" cy="1874519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0" y="5074920"/>
            <a:ext cx="2437790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400" b="1" i="0">
                <a:solidFill>
                  <a:srgbClr val="8AB596"/>
                </a:solidFill>
                <a:latin typeface="Segoe Print"/>
              </a:rPr>
              <a:t>yarn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437790" y="1115568"/>
            <a:ext cx="2437790" cy="132588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800" b="1" i="0">
                <a:solidFill>
                  <a:srgbClr val="8AB596"/>
                </a:solidFill>
                <a:latin typeface="Arial"/>
              </a:rPr>
              <a:t>y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437790" y="2441448"/>
            <a:ext cx="2437790" cy="566928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1600" b="0" i="1">
                <a:solidFill>
                  <a:srgbClr val="8AB596"/>
                </a:solidFill>
                <a:latin typeface="Arial"/>
              </a:rPr>
              <a:t>long i</a:t>
            </a:r>
          </a:p>
        </p:txBody>
      </p:sp>
      <p:pic>
        <p:nvPicPr>
          <p:cNvPr id="20" name="Picture 19" descr="y_lngi_s1_cb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19425" y="3090672"/>
            <a:ext cx="1874519" cy="1874519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2437790" y="5074920"/>
            <a:ext cx="2437790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400" b="1" i="0">
                <a:solidFill>
                  <a:srgbClr val="8AB596"/>
                </a:solidFill>
                <a:latin typeface="Segoe Print"/>
              </a:rPr>
              <a:t>fly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875580" y="1115568"/>
            <a:ext cx="2437790" cy="132588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800" b="1" i="0">
                <a:solidFill>
                  <a:srgbClr val="8AB596"/>
                </a:solidFill>
                <a:latin typeface="Arial"/>
              </a:rPr>
              <a:t>y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875580" y="2441448"/>
            <a:ext cx="2437790" cy="566928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1600" b="0" i="1">
                <a:solidFill>
                  <a:srgbClr val="8AB596"/>
                </a:solidFill>
                <a:latin typeface="Arial"/>
              </a:rPr>
              <a:t>long e</a:t>
            </a:r>
          </a:p>
        </p:txBody>
      </p:sp>
      <p:pic>
        <p:nvPicPr>
          <p:cNvPr id="24" name="Picture 23" descr="y_lnge_s1_cb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57215" y="3090672"/>
            <a:ext cx="1874519" cy="1874519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4875580" y="5074920"/>
            <a:ext cx="2437790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400" b="1" i="0">
                <a:solidFill>
                  <a:srgbClr val="8AB596"/>
                </a:solidFill>
                <a:latin typeface="Segoe Print"/>
              </a:rPr>
              <a:t>happy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313370" y="1115568"/>
            <a:ext cx="2437790" cy="132588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800" b="1" i="0">
                <a:solidFill>
                  <a:srgbClr val="8AB596"/>
                </a:solidFill>
                <a:latin typeface="Arial"/>
              </a:rPr>
              <a:t>y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313370" y="2441448"/>
            <a:ext cx="2437790" cy="566928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1600" b="0" i="1">
                <a:solidFill>
                  <a:srgbClr val="8AB596"/>
                </a:solidFill>
                <a:latin typeface="Arial"/>
              </a:rPr>
              <a:t>short i</a:t>
            </a:r>
          </a:p>
        </p:txBody>
      </p:sp>
      <p:pic>
        <p:nvPicPr>
          <p:cNvPr id="28" name="Picture 27" descr="y_shti_s1_cb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95005" y="3090672"/>
            <a:ext cx="1874519" cy="1874519"/>
          </a:xfrm>
          <a:prstGeom prst="rect">
            <a:avLst/>
          </a:prstGeom>
        </p:spPr>
      </p:pic>
      <p:sp>
        <p:nvSpPr>
          <p:cNvPr id="29" name="TextBox 28"/>
          <p:cNvSpPr txBox="1"/>
          <p:nvPr/>
        </p:nvSpPr>
        <p:spPr>
          <a:xfrm>
            <a:off x="7313370" y="5074920"/>
            <a:ext cx="2437790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400" b="1" i="0">
                <a:solidFill>
                  <a:srgbClr val="8AB596"/>
                </a:solidFill>
                <a:latin typeface="Segoe Print"/>
              </a:rPr>
              <a:t>gym</a:t>
            </a:r>
          </a:p>
        </p:txBody>
      </p:sp>
      <p:sp>
        <p:nvSpPr>
          <p:cNvPr id="30" name="Rectangle 29"/>
          <p:cNvSpPr/>
          <p:nvPr/>
        </p:nvSpPr>
        <p:spPr>
          <a:xfrm>
            <a:off x="9751160" y="1069848"/>
            <a:ext cx="2437790" cy="5047488"/>
          </a:xfrm>
          <a:prstGeom prst="rect">
            <a:avLst/>
          </a:prstGeom>
          <a:solidFill>
            <a:srgbClr val="2252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TextBox 30"/>
          <p:cNvSpPr txBox="1"/>
          <p:nvPr/>
        </p:nvSpPr>
        <p:spPr>
          <a:xfrm>
            <a:off x="9751160" y="1115568"/>
            <a:ext cx="2437790" cy="132588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800" b="1" i="0">
                <a:solidFill>
                  <a:srgbClr val="FFDF40"/>
                </a:solidFill>
                <a:latin typeface="Arial"/>
              </a:rPr>
              <a:t>y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9751160" y="2441448"/>
            <a:ext cx="2437790" cy="566928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1600" b="0" i="1">
                <a:solidFill>
                  <a:srgbClr val="FFDF40"/>
                </a:solidFill>
                <a:latin typeface="Arial"/>
              </a:rPr>
              <a:t>long e</a:t>
            </a:r>
          </a:p>
        </p:txBody>
      </p:sp>
      <p:pic>
        <p:nvPicPr>
          <p:cNvPr id="33" name="Picture 32" descr="y_mkey_s1_cb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032795" y="3090672"/>
            <a:ext cx="1874519" cy="1874519"/>
          </a:xfrm>
          <a:prstGeom prst="rect">
            <a:avLst/>
          </a:prstGeom>
        </p:spPr>
      </p:pic>
      <p:sp>
        <p:nvSpPr>
          <p:cNvPr id="34" name="TextBox 33"/>
          <p:cNvSpPr txBox="1"/>
          <p:nvPr/>
        </p:nvSpPr>
        <p:spPr>
          <a:xfrm>
            <a:off x="9751160" y="5074920"/>
            <a:ext cx="2437790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400" b="1" i="0">
                <a:solidFill>
                  <a:srgbClr val="FFDF40"/>
                </a:solidFill>
                <a:latin typeface="Segoe Print"/>
              </a:rPr>
              <a:t>monkey</a:t>
            </a:r>
          </a:p>
        </p:txBody>
      </p:sp>
      <p:sp>
        <p:nvSpPr>
          <p:cNvPr id="35" name="Rectangle 34"/>
          <p:cNvSpPr/>
          <p:nvPr/>
        </p:nvSpPr>
        <p:spPr>
          <a:xfrm>
            <a:off x="0" y="6172200"/>
            <a:ext cx="12188952" cy="685800"/>
          </a:xfrm>
          <a:prstGeom prst="rect">
            <a:avLst/>
          </a:prstGeom>
          <a:solidFill>
            <a:srgbClr val="122B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6" name="Rectangle 35"/>
          <p:cNvSpPr/>
          <p:nvPr/>
        </p:nvSpPr>
        <p:spPr>
          <a:xfrm>
            <a:off x="0" y="6172200"/>
            <a:ext cx="12188952" cy="25400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7" name="TextBox 36"/>
          <p:cNvSpPr txBox="1"/>
          <p:nvPr/>
        </p:nvSpPr>
        <p:spPr>
          <a:xfrm>
            <a:off x="548640" y="6236208"/>
            <a:ext cx="11091672" cy="621792"/>
          </a:xfrm>
          <a:prstGeom prst="rect">
            <a:avLst/>
          </a:prstGeom>
          <a:noFill/>
          <a:ln>
            <a:noFill/>
          </a:ln>
        </p:spPr>
        <p:txBody>
          <a:bodyPr wrap="square" anchor="ctr"/>
          <a:lstStyle/>
          <a:p>
            <a:pPr algn="ctr"/>
            <a:r>
              <a:rPr sz="1600" b="0" i="1">
                <a:solidFill>
                  <a:srgbClr val="8AB596"/>
                </a:solidFill>
                <a:latin typeface="Arial"/>
              </a:rPr>
              <a:t>Y is the only letter that acts as both a consonant and a vowel. As a consonant it begins a syllable; as a vowel it ends one.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27" y="1088136"/>
            <a:ext cx="12188952" cy="6858000"/>
          </a:xfrm>
          <a:prstGeom prst="rect">
            <a:avLst/>
          </a:prstGeom>
          <a:solidFill>
            <a:srgbClr val="1B3D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dirty="0"/>
          </a:p>
        </p:txBody>
      </p:sp>
      <p:sp>
        <p:nvSpPr>
          <p:cNvPr id="3" name="Rectangle 2"/>
          <p:cNvSpPr/>
          <p:nvPr/>
        </p:nvSpPr>
        <p:spPr>
          <a:xfrm>
            <a:off x="202722" y="202722"/>
            <a:ext cx="11783508" cy="50800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202722" y="6604478"/>
            <a:ext cx="11783508" cy="50800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202722" y="202722"/>
            <a:ext cx="50800" cy="6452556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11935430" y="202722"/>
            <a:ext cx="50800" cy="6452556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88952" cy="1051560"/>
          </a:xfrm>
          <a:prstGeom prst="rect">
            <a:avLst/>
          </a:prstGeom>
          <a:solidFill>
            <a:srgbClr val="122B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0" y="1051560"/>
            <a:ext cx="12188952" cy="25400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457200" y="109728"/>
            <a:ext cx="11274552" cy="86868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4600" b="1" i="0">
                <a:solidFill>
                  <a:srgbClr val="EFEBDF"/>
                </a:solidFill>
                <a:latin typeface="Edu NSW ACT Foundation"/>
              </a:rPr>
              <a:t>Today we are learning to...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0" y="6172200"/>
            <a:ext cx="12188952" cy="685800"/>
          </a:xfrm>
          <a:prstGeom prst="rect">
            <a:avLst/>
          </a:prstGeom>
          <a:solidFill>
            <a:srgbClr val="122B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ectangle 13"/>
          <p:cNvSpPr/>
          <p:nvPr/>
        </p:nvSpPr>
        <p:spPr>
          <a:xfrm>
            <a:off x="0" y="6172200"/>
            <a:ext cx="12188952" cy="25400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548640" y="6236208"/>
            <a:ext cx="11091672" cy="621792"/>
          </a:xfrm>
          <a:prstGeom prst="rect">
            <a:avLst/>
          </a:prstGeom>
          <a:noFill/>
          <a:ln>
            <a:noFill/>
          </a:ln>
        </p:spPr>
        <p:txBody>
          <a:bodyPr wrap="square" anchor="ctr"/>
          <a:lstStyle/>
          <a:p>
            <a:pPr algn="ctr"/>
            <a:r>
              <a:rPr lang="en-AU" sz="3200" b="0" i="1" dirty="0">
                <a:solidFill>
                  <a:srgbClr val="8AB596"/>
                </a:solidFill>
                <a:latin typeface="Arial"/>
              </a:rPr>
              <a:t>www.mrspelling.com</a:t>
            </a:r>
            <a:endParaRPr sz="3200" b="0" i="1" dirty="0">
              <a:solidFill>
                <a:srgbClr val="8AB596"/>
              </a:solidFill>
              <a:latin typeface="Arial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190065" y="1144763"/>
            <a:ext cx="10360152" cy="4686808"/>
          </a:xfrm>
          <a:prstGeom prst="rect">
            <a:avLst/>
          </a:prstGeom>
          <a:noFill/>
          <a:ln>
            <a:noFill/>
          </a:ln>
        </p:spPr>
        <p:txBody>
          <a:bodyPr wrap="square" anchor="ctr"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3200" b="0" i="0" dirty="0">
                <a:solidFill>
                  <a:srgbClr val="EFEBDF"/>
                </a:solidFill>
                <a:latin typeface="Arial"/>
              </a:rPr>
              <a:t>Vowels can make many sounds.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AU" sz="3200" b="0" i="0" dirty="0">
              <a:solidFill>
                <a:srgbClr val="EFEBDF"/>
              </a:solidFill>
              <a:latin typeface="Arial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3200" dirty="0">
                <a:solidFill>
                  <a:srgbClr val="EFEBDF"/>
                </a:solidFill>
                <a:latin typeface="Arial"/>
              </a:rPr>
              <a:t>Vowels can make short, long, lazy and R controlled sounds.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AU" sz="3200" dirty="0">
              <a:solidFill>
                <a:srgbClr val="EFEBDF"/>
              </a:solidFill>
              <a:latin typeface="Arial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3200" b="0" i="0" dirty="0">
                <a:solidFill>
                  <a:srgbClr val="EFEBDF"/>
                </a:solidFill>
                <a:latin typeface="Arial"/>
              </a:rPr>
              <a:t>There are other vowel sounds not listed in this video.</a:t>
            </a:r>
            <a:endParaRPr sz="3200" b="0" i="0" dirty="0">
              <a:solidFill>
                <a:srgbClr val="EFEBDF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B3D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202722" y="202722"/>
            <a:ext cx="11783508" cy="50800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202722" y="6604478"/>
            <a:ext cx="11783508" cy="50800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202722" y="202722"/>
            <a:ext cx="50800" cy="6452556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11935430" y="202722"/>
            <a:ext cx="50800" cy="6452556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88952" cy="1051560"/>
          </a:xfrm>
          <a:prstGeom prst="rect">
            <a:avLst/>
          </a:prstGeom>
          <a:solidFill>
            <a:srgbClr val="122B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0" y="1051560"/>
            <a:ext cx="12188952" cy="25400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457200" y="109728"/>
            <a:ext cx="11274552" cy="86868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5200" b="1" i="0" dirty="0">
                <a:solidFill>
                  <a:srgbClr val="EFEBDF"/>
                </a:solidFill>
                <a:latin typeface="Edu NSW ACT Foundation"/>
              </a:rPr>
              <a:t>What is a Vowel?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1280160"/>
            <a:ext cx="10360152" cy="1097280"/>
          </a:xfrm>
          <a:prstGeom prst="rect">
            <a:avLst/>
          </a:prstGeom>
          <a:noFill/>
          <a:ln>
            <a:noFill/>
          </a:ln>
        </p:spPr>
        <p:txBody>
          <a:bodyPr wrap="square" anchor="ctr"/>
          <a:lstStyle/>
          <a:p>
            <a:pPr algn="ctr"/>
            <a:r>
              <a:rPr sz="2600" b="0" i="0" dirty="0">
                <a:solidFill>
                  <a:srgbClr val="EFEBDF"/>
                </a:solidFill>
                <a:latin typeface="Arial"/>
              </a:rPr>
              <a:t>A vowel is a speech sound made with your mouth open and your breath flowing freely — your tongue and lips do not block the air.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14400" y="2468880"/>
            <a:ext cx="10360152" cy="50292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200" b="0" i="1">
                <a:solidFill>
                  <a:srgbClr val="8AB596"/>
                </a:solidFill>
                <a:latin typeface="Arial"/>
              </a:rPr>
              <a:t>The five vowel letters are: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0" y="3063240"/>
            <a:ext cx="2437790" cy="182880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13000" b="1" i="0">
                <a:solidFill>
                  <a:srgbClr val="FF9AAC"/>
                </a:solidFill>
                <a:latin typeface="Edu NSW ACT Foundation"/>
              </a:rPr>
              <a:t>a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437790" y="3063240"/>
            <a:ext cx="2437790" cy="182880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13000" b="1" i="0">
                <a:solidFill>
                  <a:srgbClr val="6ED8A8"/>
                </a:solidFill>
                <a:latin typeface="Edu NSW ACT Foundation"/>
              </a:rPr>
              <a:t>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75580" y="3063240"/>
            <a:ext cx="2437790" cy="182880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13000" b="1" i="0">
                <a:solidFill>
                  <a:srgbClr val="7BBDEF"/>
                </a:solidFill>
                <a:latin typeface="Edu NSW ACT Foundation"/>
              </a:rPr>
              <a:t>i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313370" y="3063240"/>
            <a:ext cx="2437790" cy="182880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13000" b="1" i="0">
                <a:solidFill>
                  <a:srgbClr val="FFDF40"/>
                </a:solidFill>
                <a:latin typeface="Edu NSW ACT Foundation"/>
              </a:rPr>
              <a:t>o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751160" y="3063240"/>
            <a:ext cx="2437790" cy="182880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13000" b="1" i="0">
                <a:solidFill>
                  <a:srgbClr val="FFA030"/>
                </a:solidFill>
                <a:latin typeface="Edu NSW ACT Foundation"/>
              </a:rPr>
              <a:t>u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102659" y="5420121"/>
            <a:ext cx="10360152" cy="548640"/>
          </a:xfrm>
          <a:prstGeom prst="rect">
            <a:avLst/>
          </a:prstGeom>
          <a:noFill/>
          <a:ln>
            <a:noFill/>
          </a:ln>
        </p:spPr>
        <p:txBody>
          <a:bodyPr wrap="square" anchor="ctr"/>
          <a:lstStyle/>
          <a:p>
            <a:pPr algn="ctr"/>
            <a:r>
              <a:rPr sz="2800" b="0" i="1" dirty="0">
                <a:solidFill>
                  <a:srgbClr val="8AB596"/>
                </a:solidFill>
                <a:latin typeface="Arial"/>
              </a:rPr>
              <a:t>Y can also act as a vowel</a:t>
            </a:r>
            <a:r>
              <a:rPr lang="en-AU" sz="2800" b="0" i="1" dirty="0">
                <a:solidFill>
                  <a:srgbClr val="8AB596"/>
                </a:solidFill>
                <a:latin typeface="Arial"/>
              </a:rPr>
              <a:t> most of the time</a:t>
            </a:r>
            <a:r>
              <a:rPr sz="2800" b="0" i="1" dirty="0">
                <a:solidFill>
                  <a:srgbClr val="8AB596"/>
                </a:solidFill>
                <a:latin typeface="Arial"/>
              </a:rPr>
              <a:t>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0" y="6172200"/>
            <a:ext cx="12188952" cy="685800"/>
          </a:xfrm>
          <a:prstGeom prst="rect">
            <a:avLst/>
          </a:prstGeom>
          <a:solidFill>
            <a:srgbClr val="122B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0" y="6172200"/>
            <a:ext cx="12188952" cy="25400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548640" y="6236208"/>
            <a:ext cx="11091672" cy="621792"/>
          </a:xfrm>
          <a:prstGeom prst="rect">
            <a:avLst/>
          </a:prstGeom>
          <a:noFill/>
          <a:ln>
            <a:noFill/>
          </a:ln>
        </p:spPr>
        <p:txBody>
          <a:bodyPr wrap="square" anchor="ctr"/>
          <a:lstStyle/>
          <a:p>
            <a:pPr algn="ctr"/>
            <a:r>
              <a:rPr sz="1600" b="0" i="1">
                <a:solidFill>
                  <a:srgbClr val="8AB596"/>
                </a:solidFill>
                <a:latin typeface="Arial"/>
              </a:rPr>
              <a:t>Vowels are the "open" sounds in words. Every syllable has at least one vowel sound.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B3D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202722" y="202722"/>
            <a:ext cx="11783508" cy="50800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202722" y="6604478"/>
            <a:ext cx="11783508" cy="50800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202722" y="202722"/>
            <a:ext cx="50800" cy="6452556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11935430" y="202722"/>
            <a:ext cx="50800" cy="6452556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88952" cy="1051560"/>
          </a:xfrm>
          <a:prstGeom prst="rect">
            <a:avLst/>
          </a:prstGeom>
          <a:solidFill>
            <a:srgbClr val="122B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0" y="1051560"/>
            <a:ext cx="12188952" cy="25400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457200" y="109728"/>
            <a:ext cx="11274552" cy="86868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5200" b="1" i="0">
                <a:solidFill>
                  <a:srgbClr val="EFEBDF"/>
                </a:solidFill>
                <a:latin typeface="Edu NSW ACT Foundation"/>
              </a:rPr>
              <a:t>Please Note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71600" y="1371600"/>
            <a:ext cx="9445752" cy="4114800"/>
          </a:xfrm>
          <a:prstGeom prst="rect">
            <a:avLst/>
          </a:prstGeom>
          <a:noFill/>
          <a:ln>
            <a:noFill/>
          </a:ln>
        </p:spPr>
        <p:txBody>
          <a:bodyPr wrap="square" anchor="ctr"/>
          <a:lstStyle/>
          <a:p>
            <a:pPr algn="ctr"/>
            <a:r>
              <a:rPr sz="5400" b="0" i="0" dirty="0">
                <a:solidFill>
                  <a:srgbClr val="EFEBDF"/>
                </a:solidFill>
                <a:latin typeface="Edu NSW ACT Foundation"/>
              </a:rPr>
              <a:t>Vowels can make many different sounds.</a:t>
            </a:r>
            <a:r>
              <a:rPr sz="3600" b="0" i="0" dirty="0">
                <a:solidFill>
                  <a:srgbClr val="EFEBDF"/>
                </a:solidFill>
                <a:latin typeface="Edu NSW ACT Foundation"/>
              </a:rPr>
              <a:t>
This video shows some of the most common vowel sounds,
but there are more sounds not listed here.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172200"/>
            <a:ext cx="12188952" cy="685800"/>
          </a:xfrm>
          <a:prstGeom prst="rect">
            <a:avLst/>
          </a:prstGeom>
          <a:solidFill>
            <a:srgbClr val="122B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0" y="6172200"/>
            <a:ext cx="12188952" cy="25400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548640" y="6236208"/>
            <a:ext cx="11091672" cy="621792"/>
          </a:xfrm>
          <a:prstGeom prst="rect">
            <a:avLst/>
          </a:prstGeom>
          <a:noFill/>
          <a:ln>
            <a:noFill/>
          </a:ln>
        </p:spPr>
        <p:txBody>
          <a:bodyPr wrap="square" anchor="ctr"/>
          <a:lstStyle/>
          <a:p>
            <a:pPr algn="ctr"/>
            <a:r>
              <a:rPr lang="en-AU" sz="1600" b="0" i="1" dirty="0">
                <a:solidFill>
                  <a:srgbClr val="8AB596"/>
                </a:solidFill>
                <a:latin typeface="Arial"/>
              </a:rPr>
              <a:t>www.mrspelling.com</a:t>
            </a:r>
            <a:endParaRPr sz="1600" b="0" i="1" dirty="0">
              <a:solidFill>
                <a:srgbClr val="8AB596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B3D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202722" y="202722"/>
            <a:ext cx="11783508" cy="50800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202722" y="6604478"/>
            <a:ext cx="11783508" cy="50800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202722" y="202722"/>
            <a:ext cx="50800" cy="6452556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11935430" y="202722"/>
            <a:ext cx="50800" cy="6452556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88952" cy="1051560"/>
          </a:xfrm>
          <a:prstGeom prst="rect">
            <a:avLst/>
          </a:prstGeom>
          <a:solidFill>
            <a:srgbClr val="122B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0" y="1051560"/>
            <a:ext cx="12188952" cy="25400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365760" y="91440"/>
            <a:ext cx="11457432" cy="86868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5200" b="1" i="0">
                <a:solidFill>
                  <a:srgbClr val="EFEBDF"/>
                </a:solidFill>
                <a:latin typeface="Edu NSW ACT Foundation"/>
              </a:rPr>
              <a:t>R-Controlled Vowels</a:t>
            </a:r>
          </a:p>
        </p:txBody>
      </p:sp>
      <p:sp>
        <p:nvSpPr>
          <p:cNvPr id="10" name="Rectangle 9"/>
          <p:cNvSpPr/>
          <p:nvPr/>
        </p:nvSpPr>
        <p:spPr>
          <a:xfrm>
            <a:off x="2437790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875580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7313370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9751160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0" y="1115568"/>
            <a:ext cx="2437790" cy="182880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400" b="1" i="0">
                <a:solidFill>
                  <a:srgbClr val="EFEBDF"/>
                </a:solidFill>
                <a:latin typeface="Arial"/>
              </a:rPr>
              <a:t>ar</a:t>
            </a:r>
          </a:p>
        </p:txBody>
      </p:sp>
      <p:pic>
        <p:nvPicPr>
          <p:cNvPr id="15" name="Picture 14" descr="rc_ar_s1_cb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635" y="3090672"/>
            <a:ext cx="1874519" cy="1874519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0" y="5074920"/>
            <a:ext cx="2437790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400" b="1" i="0">
                <a:solidFill>
                  <a:srgbClr val="EFEBDF"/>
                </a:solidFill>
                <a:latin typeface="Segoe Print"/>
              </a:rPr>
              <a:t>star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437790" y="1115568"/>
            <a:ext cx="2437790" cy="182880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400" b="1" i="0">
                <a:solidFill>
                  <a:srgbClr val="FF9AAC"/>
                </a:solidFill>
                <a:latin typeface="Arial"/>
              </a:rPr>
              <a:t>ir</a:t>
            </a:r>
          </a:p>
        </p:txBody>
      </p:sp>
      <p:pic>
        <p:nvPicPr>
          <p:cNvPr id="18" name="Picture 17" descr="rc_ir_s1_cb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19425" y="3090672"/>
            <a:ext cx="1874519" cy="1874519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2437790" y="5074920"/>
            <a:ext cx="2437790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400" b="1" i="0">
                <a:solidFill>
                  <a:srgbClr val="FF9AAC"/>
                </a:solidFill>
                <a:latin typeface="Segoe Print"/>
              </a:rPr>
              <a:t>bird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875580" y="1115568"/>
            <a:ext cx="2437790" cy="182880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400" b="1" i="0">
                <a:solidFill>
                  <a:srgbClr val="6ED8A8"/>
                </a:solidFill>
                <a:latin typeface="Arial"/>
              </a:rPr>
              <a:t>er</a:t>
            </a:r>
          </a:p>
        </p:txBody>
      </p:sp>
      <p:pic>
        <p:nvPicPr>
          <p:cNvPr id="21" name="Picture 20" descr="rc_er_s1_cb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57215" y="3090672"/>
            <a:ext cx="1874519" cy="1874519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4875580" y="5074920"/>
            <a:ext cx="2437790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400" b="1" i="0">
                <a:solidFill>
                  <a:srgbClr val="6ED8A8"/>
                </a:solidFill>
                <a:latin typeface="Segoe Print"/>
              </a:rPr>
              <a:t>fern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313370" y="1115568"/>
            <a:ext cx="2437790" cy="182880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400" b="1" i="0">
                <a:solidFill>
                  <a:srgbClr val="7BBDEF"/>
                </a:solidFill>
                <a:latin typeface="Arial"/>
              </a:rPr>
              <a:t>or</a:t>
            </a:r>
          </a:p>
        </p:txBody>
      </p:sp>
      <p:pic>
        <p:nvPicPr>
          <p:cNvPr id="24" name="Picture 23" descr="rc_or_s1_cb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95005" y="3090672"/>
            <a:ext cx="1874519" cy="1874519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7313370" y="5074920"/>
            <a:ext cx="2437790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400" b="1" i="0">
                <a:solidFill>
                  <a:srgbClr val="7BBDEF"/>
                </a:solidFill>
                <a:latin typeface="Segoe Print"/>
              </a:rPr>
              <a:t>corn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751160" y="1115568"/>
            <a:ext cx="2437790" cy="182880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400" b="1" i="0">
                <a:solidFill>
                  <a:srgbClr val="FFDF40"/>
                </a:solidFill>
                <a:latin typeface="Arial"/>
              </a:rPr>
              <a:t>ur</a:t>
            </a:r>
          </a:p>
        </p:txBody>
      </p:sp>
      <p:pic>
        <p:nvPicPr>
          <p:cNvPr id="27" name="Picture 26" descr="rc_ur_s1_cb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032795" y="3090672"/>
            <a:ext cx="1874519" cy="1874519"/>
          </a:xfrm>
          <a:prstGeom prst="rect">
            <a:avLst/>
          </a:prstGeom>
        </p:spPr>
      </p:pic>
      <p:sp>
        <p:nvSpPr>
          <p:cNvPr id="28" name="TextBox 27"/>
          <p:cNvSpPr txBox="1"/>
          <p:nvPr/>
        </p:nvSpPr>
        <p:spPr>
          <a:xfrm>
            <a:off x="9751160" y="5074920"/>
            <a:ext cx="2437790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400" b="1" i="0">
                <a:solidFill>
                  <a:srgbClr val="FFDF40"/>
                </a:solidFill>
                <a:latin typeface="Segoe Print"/>
              </a:rPr>
              <a:t>fur</a:t>
            </a:r>
          </a:p>
        </p:txBody>
      </p:sp>
      <p:sp>
        <p:nvSpPr>
          <p:cNvPr id="29" name="Rectangle 28"/>
          <p:cNvSpPr/>
          <p:nvPr/>
        </p:nvSpPr>
        <p:spPr>
          <a:xfrm>
            <a:off x="0" y="6172200"/>
            <a:ext cx="12188952" cy="685800"/>
          </a:xfrm>
          <a:prstGeom prst="rect">
            <a:avLst/>
          </a:prstGeom>
          <a:solidFill>
            <a:srgbClr val="122B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0" name="Rectangle 29"/>
          <p:cNvSpPr/>
          <p:nvPr/>
        </p:nvSpPr>
        <p:spPr>
          <a:xfrm>
            <a:off x="0" y="6172200"/>
            <a:ext cx="12188952" cy="25400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TextBox 30"/>
          <p:cNvSpPr txBox="1"/>
          <p:nvPr/>
        </p:nvSpPr>
        <p:spPr>
          <a:xfrm>
            <a:off x="548640" y="6236208"/>
            <a:ext cx="11091672" cy="621792"/>
          </a:xfrm>
          <a:prstGeom prst="rect">
            <a:avLst/>
          </a:prstGeom>
          <a:noFill/>
          <a:ln>
            <a:noFill/>
          </a:ln>
        </p:spPr>
        <p:txBody>
          <a:bodyPr wrap="square" anchor="ctr"/>
          <a:lstStyle/>
          <a:p>
            <a:pPr algn="ctr"/>
            <a:r>
              <a:rPr sz="1600" b="0" i="1">
                <a:solidFill>
                  <a:srgbClr val="8AB596"/>
                </a:solidFill>
                <a:latin typeface="Arial"/>
              </a:rPr>
              <a:t>When a vowel is followed by r, the r changes the vowel sound. Sometimes called "bossy r" vowels.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B3D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202722" y="202722"/>
            <a:ext cx="11783508" cy="50800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202722" y="6604478"/>
            <a:ext cx="11783508" cy="50800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202722" y="202722"/>
            <a:ext cx="50800" cy="6452556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11935430" y="202722"/>
            <a:ext cx="50800" cy="6452556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88952" cy="1051560"/>
          </a:xfrm>
          <a:prstGeom prst="rect">
            <a:avLst/>
          </a:prstGeom>
          <a:solidFill>
            <a:srgbClr val="122B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0" y="1051560"/>
            <a:ext cx="12188952" cy="25400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365760" y="91440"/>
            <a:ext cx="11457432" cy="86868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5200" b="1" i="0" dirty="0">
                <a:solidFill>
                  <a:srgbClr val="EFEBDF"/>
                </a:solidFill>
                <a:latin typeface="Edu NSW ACT Foundation"/>
              </a:rPr>
              <a:t>The Letter Y</a:t>
            </a:r>
            <a:r>
              <a:rPr lang="en-AU" sz="5200" b="1" i="0" dirty="0">
                <a:solidFill>
                  <a:srgbClr val="EFEBDF"/>
                </a:solidFill>
                <a:latin typeface="Edu NSW ACT Foundation"/>
              </a:rPr>
              <a:t> can also make vowel sounds.</a:t>
            </a:r>
            <a:endParaRPr sz="5200" b="1" i="0" dirty="0">
              <a:solidFill>
                <a:srgbClr val="EFEBDF"/>
              </a:solidFill>
              <a:latin typeface="Edu NSW ACT Foundation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437790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875580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7313370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9751160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TextBox 17"/>
          <p:cNvSpPr txBox="1"/>
          <p:nvPr/>
        </p:nvSpPr>
        <p:spPr>
          <a:xfrm>
            <a:off x="2437790" y="1115568"/>
            <a:ext cx="2437790" cy="132588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800" b="1" i="0">
                <a:solidFill>
                  <a:srgbClr val="FF9AAC"/>
                </a:solidFill>
                <a:latin typeface="Arial"/>
              </a:rPr>
              <a:t>y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437790" y="2441448"/>
            <a:ext cx="2437790" cy="566928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1600" b="0" i="1">
                <a:solidFill>
                  <a:srgbClr val="FF9AAC"/>
                </a:solidFill>
                <a:latin typeface="Arial"/>
              </a:rPr>
              <a:t>long i</a:t>
            </a:r>
          </a:p>
        </p:txBody>
      </p:sp>
      <p:pic>
        <p:nvPicPr>
          <p:cNvPr id="20" name="Picture 19" descr="y_lngi_s1_cb.png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961" b="89844" l="3711" r="89844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569078" y="2165548"/>
            <a:ext cx="3548974" cy="3548974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2437790" y="5074920"/>
            <a:ext cx="2437790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400" b="1" i="0">
                <a:solidFill>
                  <a:srgbClr val="FF9AAC"/>
                </a:solidFill>
                <a:latin typeface="Segoe Print"/>
              </a:rPr>
              <a:t>fly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875580" y="1115568"/>
            <a:ext cx="2437790" cy="132588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800" b="1" i="0">
                <a:solidFill>
                  <a:srgbClr val="6ED8A8"/>
                </a:solidFill>
                <a:latin typeface="Arial"/>
              </a:rPr>
              <a:t>y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875580" y="2441448"/>
            <a:ext cx="2437790" cy="566928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1600" b="0" i="1">
                <a:solidFill>
                  <a:srgbClr val="6ED8A8"/>
                </a:solidFill>
                <a:latin typeface="Arial"/>
              </a:rPr>
              <a:t>long e</a:t>
            </a:r>
          </a:p>
        </p:txBody>
      </p:sp>
      <p:pic>
        <p:nvPicPr>
          <p:cNvPr id="24" name="Picture 23" descr="y_lnge_s1_cb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57215" y="3090672"/>
            <a:ext cx="1874519" cy="1874519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4875580" y="5074920"/>
            <a:ext cx="2437790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400" b="1" i="0">
                <a:solidFill>
                  <a:srgbClr val="6ED8A8"/>
                </a:solidFill>
                <a:latin typeface="Segoe Print"/>
              </a:rPr>
              <a:t>happy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313370" y="1115568"/>
            <a:ext cx="2437790" cy="132588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800" b="1" i="0">
                <a:solidFill>
                  <a:srgbClr val="7BBDEF"/>
                </a:solidFill>
                <a:latin typeface="Arial"/>
              </a:rPr>
              <a:t>y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313370" y="2441448"/>
            <a:ext cx="2437790" cy="566928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1600" b="0" i="1">
                <a:solidFill>
                  <a:srgbClr val="7BBDEF"/>
                </a:solidFill>
                <a:latin typeface="Arial"/>
              </a:rPr>
              <a:t>short i</a:t>
            </a:r>
          </a:p>
        </p:txBody>
      </p:sp>
      <p:pic>
        <p:nvPicPr>
          <p:cNvPr id="28" name="Picture 27" descr="y_shti_s1_cb.png"/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332420" y="2011680"/>
            <a:ext cx="4060620" cy="4060620"/>
          </a:xfrm>
          <a:prstGeom prst="rect">
            <a:avLst/>
          </a:prstGeom>
        </p:spPr>
      </p:pic>
      <p:sp>
        <p:nvSpPr>
          <p:cNvPr id="29" name="TextBox 28"/>
          <p:cNvSpPr txBox="1"/>
          <p:nvPr/>
        </p:nvSpPr>
        <p:spPr>
          <a:xfrm>
            <a:off x="7313370" y="5074920"/>
            <a:ext cx="2437790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400" b="1" i="0">
                <a:solidFill>
                  <a:srgbClr val="7BBDEF"/>
                </a:solidFill>
                <a:latin typeface="Segoe Print"/>
              </a:rPr>
              <a:t>gym</a:t>
            </a:r>
          </a:p>
        </p:txBody>
      </p:sp>
      <p:sp>
        <p:nvSpPr>
          <p:cNvPr id="34" name="Rectangle 33"/>
          <p:cNvSpPr/>
          <p:nvPr/>
        </p:nvSpPr>
        <p:spPr>
          <a:xfrm>
            <a:off x="0" y="6172200"/>
            <a:ext cx="12188952" cy="685800"/>
          </a:xfrm>
          <a:prstGeom prst="rect">
            <a:avLst/>
          </a:prstGeom>
          <a:solidFill>
            <a:srgbClr val="122B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5" name="Rectangle 34"/>
          <p:cNvSpPr/>
          <p:nvPr/>
        </p:nvSpPr>
        <p:spPr>
          <a:xfrm>
            <a:off x="0" y="6172200"/>
            <a:ext cx="12188952" cy="25400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6" name="TextBox 35"/>
          <p:cNvSpPr txBox="1"/>
          <p:nvPr/>
        </p:nvSpPr>
        <p:spPr>
          <a:xfrm>
            <a:off x="548640" y="6236208"/>
            <a:ext cx="11091672" cy="621792"/>
          </a:xfrm>
          <a:prstGeom prst="rect">
            <a:avLst/>
          </a:prstGeom>
          <a:noFill/>
          <a:ln>
            <a:noFill/>
          </a:ln>
        </p:spPr>
        <p:txBody>
          <a:bodyPr wrap="square" anchor="ctr"/>
          <a:lstStyle/>
          <a:p>
            <a:pPr algn="ctr"/>
            <a:r>
              <a:rPr sz="1600" b="0" i="1" dirty="0">
                <a:solidFill>
                  <a:srgbClr val="8AB596"/>
                </a:solidFill>
                <a:latin typeface="Arial"/>
              </a:rPr>
              <a:t>Y is the only letter that acts as both a consonant and a vowel. </a:t>
            </a:r>
          </a:p>
        </p:txBody>
      </p:sp>
      <p:sp>
        <p:nvSpPr>
          <p:cNvPr id="37" name="Rectangle 36"/>
          <p:cNvSpPr/>
          <p:nvPr/>
        </p:nvSpPr>
        <p:spPr>
          <a:xfrm>
            <a:off x="228120" y="1069848"/>
            <a:ext cx="2228720" cy="5083526"/>
          </a:xfrm>
          <a:prstGeom prst="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0" y="1115568"/>
            <a:ext cx="2437790" cy="132588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8800" b="1" i="0" dirty="0">
                <a:solidFill>
                  <a:srgbClr val="92D050"/>
                </a:solidFill>
                <a:latin typeface="Arial"/>
              </a:rPr>
              <a:t>y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5644" y="2441448"/>
            <a:ext cx="2437790" cy="566928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1600" b="1" i="1" dirty="0">
                <a:solidFill>
                  <a:srgbClr val="92D050"/>
                </a:solidFill>
                <a:latin typeface="Arial"/>
              </a:rPr>
              <a:t>consonant</a:t>
            </a:r>
            <a:r>
              <a:rPr lang="en-AU" sz="1600" b="1" i="1" dirty="0">
                <a:solidFill>
                  <a:srgbClr val="92D050"/>
                </a:solidFill>
                <a:latin typeface="Arial"/>
              </a:rPr>
              <a:t> sound</a:t>
            </a:r>
            <a:endParaRPr sz="1600" b="1" i="1" dirty="0">
              <a:solidFill>
                <a:srgbClr val="92D050"/>
              </a:solidFill>
              <a:latin typeface="Arial"/>
            </a:endParaRPr>
          </a:p>
        </p:txBody>
      </p:sp>
      <p:pic>
        <p:nvPicPr>
          <p:cNvPr id="16" name="Picture 15" descr="y_cons_s1_cb.png"/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81635" y="3090672"/>
            <a:ext cx="1874519" cy="1874519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0" y="5074920"/>
            <a:ext cx="2437790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400" b="1" i="0" dirty="0">
                <a:solidFill>
                  <a:srgbClr val="92D050"/>
                </a:solidFill>
                <a:latin typeface="Segoe Print"/>
              </a:rPr>
              <a:t>yarn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B3D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202722" y="202722"/>
            <a:ext cx="11783508" cy="50800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202722" y="6604478"/>
            <a:ext cx="11783508" cy="50800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202722" y="202722"/>
            <a:ext cx="50800" cy="6452556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11935430" y="202722"/>
            <a:ext cx="50800" cy="6452556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88952" cy="1051560"/>
          </a:xfrm>
          <a:prstGeom prst="rect">
            <a:avLst/>
          </a:prstGeom>
          <a:solidFill>
            <a:srgbClr val="122B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0" y="1051560"/>
            <a:ext cx="12188952" cy="25400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365760" y="91440"/>
            <a:ext cx="11457432" cy="86868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5200" b="1" i="0">
                <a:solidFill>
                  <a:srgbClr val="EFEBDF"/>
                </a:solidFill>
                <a:latin typeface="Edu NSW ACT Foundation"/>
              </a:rPr>
              <a:t>Short Vowels</a:t>
            </a:r>
          </a:p>
        </p:txBody>
      </p:sp>
      <p:sp>
        <p:nvSpPr>
          <p:cNvPr id="10" name="Rectangle 9"/>
          <p:cNvSpPr/>
          <p:nvPr/>
        </p:nvSpPr>
        <p:spPr>
          <a:xfrm>
            <a:off x="2437790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875580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7313370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9751160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ectangle 13"/>
          <p:cNvSpPr/>
          <p:nvPr/>
        </p:nvSpPr>
        <p:spPr>
          <a:xfrm>
            <a:off x="0" y="1069848"/>
            <a:ext cx="2437790" cy="5047488"/>
          </a:xfrm>
          <a:prstGeom prst="rect">
            <a:avLst/>
          </a:prstGeom>
          <a:solidFill>
            <a:srgbClr val="2252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0" y="1115568"/>
            <a:ext cx="2437790" cy="182880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10800" b="1" i="0">
                <a:solidFill>
                  <a:srgbClr val="EFEBDF"/>
                </a:solidFill>
                <a:latin typeface="Arial"/>
              </a:rPr>
              <a:t>ă</a:t>
            </a:r>
          </a:p>
        </p:txBody>
      </p:sp>
      <p:pic>
        <p:nvPicPr>
          <p:cNvPr id="16" name="Picture 15" descr="sv_a_s1_cb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635" y="3090672"/>
            <a:ext cx="1874519" cy="1874519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0" y="5074920"/>
            <a:ext cx="2437790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400" b="1" i="0">
                <a:solidFill>
                  <a:srgbClr val="EFEBDF"/>
                </a:solidFill>
                <a:latin typeface="Segoe Print"/>
              </a:rPr>
              <a:t>apple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437790" y="1115568"/>
            <a:ext cx="2437790" cy="182880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10800" b="1" i="0">
                <a:solidFill>
                  <a:srgbClr val="8AB596"/>
                </a:solidFill>
                <a:latin typeface="Arial"/>
              </a:rPr>
              <a:t>ĕ</a:t>
            </a:r>
          </a:p>
        </p:txBody>
      </p:sp>
      <p:pic>
        <p:nvPicPr>
          <p:cNvPr id="19" name="Picture 18" descr="sv_e_s1_cb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19425" y="3090672"/>
            <a:ext cx="1874519" cy="1874519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2437790" y="5074920"/>
            <a:ext cx="2437790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400" b="1" i="0">
                <a:solidFill>
                  <a:srgbClr val="8AB596"/>
                </a:solidFill>
                <a:latin typeface="Segoe Print"/>
              </a:rPr>
              <a:t>egg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875580" y="1115568"/>
            <a:ext cx="2437790" cy="182880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10800" b="1" i="0">
                <a:solidFill>
                  <a:srgbClr val="8AB596"/>
                </a:solidFill>
                <a:latin typeface="Arial"/>
              </a:rPr>
              <a:t>ĭ</a:t>
            </a:r>
          </a:p>
        </p:txBody>
      </p:sp>
      <p:pic>
        <p:nvPicPr>
          <p:cNvPr id="22" name="Picture 21" descr="sv_i_s1_cb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57215" y="3090672"/>
            <a:ext cx="1874519" cy="1874519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4875580" y="5074920"/>
            <a:ext cx="2437790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400" b="1" i="0">
                <a:solidFill>
                  <a:srgbClr val="8AB596"/>
                </a:solidFill>
                <a:latin typeface="Segoe Print"/>
              </a:rPr>
              <a:t>pig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313370" y="1115568"/>
            <a:ext cx="2437790" cy="182880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10800" b="1" i="0">
                <a:solidFill>
                  <a:srgbClr val="8AB596"/>
                </a:solidFill>
                <a:latin typeface="Arial"/>
              </a:rPr>
              <a:t>ŏ</a:t>
            </a:r>
          </a:p>
        </p:txBody>
      </p:sp>
      <p:pic>
        <p:nvPicPr>
          <p:cNvPr id="25" name="Picture 24" descr="sv_o_s1_cb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95005" y="3090672"/>
            <a:ext cx="1874519" cy="1874519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7313370" y="5074920"/>
            <a:ext cx="2437790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400" b="1" i="0">
                <a:solidFill>
                  <a:srgbClr val="8AB596"/>
                </a:solidFill>
                <a:latin typeface="Segoe Print"/>
              </a:rPr>
              <a:t>frog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751160" y="1115568"/>
            <a:ext cx="2437790" cy="182880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10800" b="1" i="0">
                <a:solidFill>
                  <a:srgbClr val="8AB596"/>
                </a:solidFill>
                <a:latin typeface="Arial"/>
              </a:rPr>
              <a:t>ŭ</a:t>
            </a:r>
          </a:p>
        </p:txBody>
      </p:sp>
      <p:pic>
        <p:nvPicPr>
          <p:cNvPr id="28" name="Picture 27" descr="sv_u_s1_cb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032795" y="3090672"/>
            <a:ext cx="1874519" cy="1874519"/>
          </a:xfrm>
          <a:prstGeom prst="rect">
            <a:avLst/>
          </a:prstGeom>
        </p:spPr>
      </p:pic>
      <p:sp>
        <p:nvSpPr>
          <p:cNvPr id="29" name="TextBox 28"/>
          <p:cNvSpPr txBox="1"/>
          <p:nvPr/>
        </p:nvSpPr>
        <p:spPr>
          <a:xfrm>
            <a:off x="9751160" y="5074920"/>
            <a:ext cx="2437790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400" b="1" i="0">
                <a:solidFill>
                  <a:srgbClr val="8AB596"/>
                </a:solidFill>
                <a:latin typeface="Segoe Print"/>
              </a:rPr>
              <a:t>sun</a:t>
            </a:r>
          </a:p>
        </p:txBody>
      </p:sp>
      <p:sp>
        <p:nvSpPr>
          <p:cNvPr id="30" name="Rectangle 29"/>
          <p:cNvSpPr/>
          <p:nvPr/>
        </p:nvSpPr>
        <p:spPr>
          <a:xfrm>
            <a:off x="0" y="6172200"/>
            <a:ext cx="12188952" cy="685800"/>
          </a:xfrm>
          <a:prstGeom prst="rect">
            <a:avLst/>
          </a:prstGeom>
          <a:solidFill>
            <a:srgbClr val="122B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Rectangle 30"/>
          <p:cNvSpPr/>
          <p:nvPr/>
        </p:nvSpPr>
        <p:spPr>
          <a:xfrm>
            <a:off x="0" y="6172200"/>
            <a:ext cx="12188952" cy="25400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2" name="TextBox 31"/>
          <p:cNvSpPr txBox="1"/>
          <p:nvPr/>
        </p:nvSpPr>
        <p:spPr>
          <a:xfrm>
            <a:off x="548640" y="6236208"/>
            <a:ext cx="11091672" cy="621792"/>
          </a:xfrm>
          <a:prstGeom prst="rect">
            <a:avLst/>
          </a:prstGeom>
          <a:noFill/>
          <a:ln>
            <a:noFill/>
          </a:ln>
        </p:spPr>
        <p:txBody>
          <a:bodyPr wrap="square" anchor="ctr"/>
          <a:lstStyle/>
          <a:p>
            <a:pPr algn="ctr"/>
            <a:r>
              <a:rPr sz="1600" b="0" i="1">
                <a:solidFill>
                  <a:srgbClr val="8AB596"/>
                </a:solidFill>
                <a:latin typeface="Arial"/>
              </a:rPr>
              <a:t>Short vowels are found in closed syllables — the vowel is closed in by a consonant and says its short sound.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B3D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202722" y="202722"/>
            <a:ext cx="11783508" cy="50800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202722" y="6604478"/>
            <a:ext cx="11783508" cy="50800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202722" y="202722"/>
            <a:ext cx="50800" cy="6452556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11935430" y="202722"/>
            <a:ext cx="50800" cy="6452556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88952" cy="1051560"/>
          </a:xfrm>
          <a:prstGeom prst="rect">
            <a:avLst/>
          </a:prstGeom>
          <a:solidFill>
            <a:srgbClr val="122B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0" y="1051560"/>
            <a:ext cx="12188952" cy="25400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365760" y="91440"/>
            <a:ext cx="11457432" cy="86868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5200" b="1" i="0">
                <a:solidFill>
                  <a:srgbClr val="EFEBDF"/>
                </a:solidFill>
                <a:latin typeface="Edu NSW ACT Foundation"/>
              </a:rPr>
              <a:t>Short Vowels</a:t>
            </a:r>
          </a:p>
        </p:txBody>
      </p:sp>
      <p:sp>
        <p:nvSpPr>
          <p:cNvPr id="10" name="Rectangle 9"/>
          <p:cNvSpPr/>
          <p:nvPr/>
        </p:nvSpPr>
        <p:spPr>
          <a:xfrm>
            <a:off x="2437790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875580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7313370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9751160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0" y="1115568"/>
            <a:ext cx="2437790" cy="182880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10800" b="1" i="0">
                <a:solidFill>
                  <a:srgbClr val="8AB596"/>
                </a:solidFill>
                <a:latin typeface="Arial"/>
              </a:rPr>
              <a:t>ă</a:t>
            </a:r>
          </a:p>
        </p:txBody>
      </p:sp>
      <p:pic>
        <p:nvPicPr>
          <p:cNvPr id="15" name="Picture 14" descr="sv_a_s1_cb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635" y="3090672"/>
            <a:ext cx="1874519" cy="1874519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0" y="5074920"/>
            <a:ext cx="2437790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400" b="1" i="0">
                <a:solidFill>
                  <a:srgbClr val="8AB596"/>
                </a:solidFill>
                <a:latin typeface="Segoe Print"/>
              </a:rPr>
              <a:t>apple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437790" y="1069848"/>
            <a:ext cx="2437790" cy="5047488"/>
          </a:xfrm>
          <a:prstGeom prst="rect">
            <a:avLst/>
          </a:prstGeom>
          <a:solidFill>
            <a:srgbClr val="2252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TextBox 17"/>
          <p:cNvSpPr txBox="1"/>
          <p:nvPr/>
        </p:nvSpPr>
        <p:spPr>
          <a:xfrm>
            <a:off x="2437790" y="1115568"/>
            <a:ext cx="2437790" cy="182880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10800" b="1" i="0">
                <a:solidFill>
                  <a:srgbClr val="FF9AAC"/>
                </a:solidFill>
                <a:latin typeface="Arial"/>
              </a:rPr>
              <a:t>ĕ</a:t>
            </a:r>
          </a:p>
        </p:txBody>
      </p:sp>
      <p:pic>
        <p:nvPicPr>
          <p:cNvPr id="19" name="Picture 18" descr="sv_e_s1_cb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19425" y="3090672"/>
            <a:ext cx="1874519" cy="1874519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2437790" y="5074920"/>
            <a:ext cx="2437790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400" b="1" i="0">
                <a:solidFill>
                  <a:srgbClr val="FF9AAC"/>
                </a:solidFill>
                <a:latin typeface="Segoe Print"/>
              </a:rPr>
              <a:t>egg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875580" y="1115568"/>
            <a:ext cx="2437790" cy="182880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10800" b="1" i="0">
                <a:solidFill>
                  <a:srgbClr val="8AB596"/>
                </a:solidFill>
                <a:latin typeface="Arial"/>
              </a:rPr>
              <a:t>ĭ</a:t>
            </a:r>
          </a:p>
        </p:txBody>
      </p:sp>
      <p:pic>
        <p:nvPicPr>
          <p:cNvPr id="22" name="Picture 21" descr="sv_i_s1_cb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57215" y="3090672"/>
            <a:ext cx="1874519" cy="1874519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4875580" y="5074920"/>
            <a:ext cx="2437790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400" b="1" i="0">
                <a:solidFill>
                  <a:srgbClr val="8AB596"/>
                </a:solidFill>
                <a:latin typeface="Segoe Print"/>
              </a:rPr>
              <a:t>pig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313370" y="1115568"/>
            <a:ext cx="2437790" cy="182880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10800" b="1" i="0">
                <a:solidFill>
                  <a:srgbClr val="8AB596"/>
                </a:solidFill>
                <a:latin typeface="Arial"/>
              </a:rPr>
              <a:t>ŏ</a:t>
            </a:r>
          </a:p>
        </p:txBody>
      </p:sp>
      <p:pic>
        <p:nvPicPr>
          <p:cNvPr id="25" name="Picture 24" descr="sv_o_s1_cb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95005" y="3090672"/>
            <a:ext cx="1874519" cy="1874519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7313370" y="5074920"/>
            <a:ext cx="2437790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400" b="1" i="0">
                <a:solidFill>
                  <a:srgbClr val="8AB596"/>
                </a:solidFill>
                <a:latin typeface="Segoe Print"/>
              </a:rPr>
              <a:t>frog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751160" y="1115568"/>
            <a:ext cx="2437790" cy="182880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10800" b="1" i="0">
                <a:solidFill>
                  <a:srgbClr val="8AB596"/>
                </a:solidFill>
                <a:latin typeface="Arial"/>
              </a:rPr>
              <a:t>ŭ</a:t>
            </a:r>
          </a:p>
        </p:txBody>
      </p:sp>
      <p:pic>
        <p:nvPicPr>
          <p:cNvPr id="28" name="Picture 27" descr="sv_u_s1_cb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032795" y="3090672"/>
            <a:ext cx="1874519" cy="1874519"/>
          </a:xfrm>
          <a:prstGeom prst="rect">
            <a:avLst/>
          </a:prstGeom>
        </p:spPr>
      </p:pic>
      <p:sp>
        <p:nvSpPr>
          <p:cNvPr id="29" name="TextBox 28"/>
          <p:cNvSpPr txBox="1"/>
          <p:nvPr/>
        </p:nvSpPr>
        <p:spPr>
          <a:xfrm>
            <a:off x="9751160" y="5074920"/>
            <a:ext cx="2437790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400" b="1" i="0">
                <a:solidFill>
                  <a:srgbClr val="8AB596"/>
                </a:solidFill>
                <a:latin typeface="Segoe Print"/>
              </a:rPr>
              <a:t>sun</a:t>
            </a:r>
          </a:p>
        </p:txBody>
      </p:sp>
      <p:sp>
        <p:nvSpPr>
          <p:cNvPr id="30" name="Rectangle 29"/>
          <p:cNvSpPr/>
          <p:nvPr/>
        </p:nvSpPr>
        <p:spPr>
          <a:xfrm>
            <a:off x="0" y="6172200"/>
            <a:ext cx="12188952" cy="685800"/>
          </a:xfrm>
          <a:prstGeom prst="rect">
            <a:avLst/>
          </a:prstGeom>
          <a:solidFill>
            <a:srgbClr val="122B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Rectangle 30"/>
          <p:cNvSpPr/>
          <p:nvPr/>
        </p:nvSpPr>
        <p:spPr>
          <a:xfrm>
            <a:off x="0" y="6172200"/>
            <a:ext cx="12188952" cy="25400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2" name="TextBox 31"/>
          <p:cNvSpPr txBox="1"/>
          <p:nvPr/>
        </p:nvSpPr>
        <p:spPr>
          <a:xfrm>
            <a:off x="548640" y="6236208"/>
            <a:ext cx="11091672" cy="621792"/>
          </a:xfrm>
          <a:prstGeom prst="rect">
            <a:avLst/>
          </a:prstGeom>
          <a:noFill/>
          <a:ln>
            <a:noFill/>
          </a:ln>
        </p:spPr>
        <p:txBody>
          <a:bodyPr wrap="square" anchor="ctr"/>
          <a:lstStyle/>
          <a:p>
            <a:pPr algn="ctr"/>
            <a:r>
              <a:rPr sz="1600" b="0" i="1">
                <a:solidFill>
                  <a:srgbClr val="8AB596"/>
                </a:solidFill>
                <a:latin typeface="Arial"/>
              </a:rPr>
              <a:t>Short vowels are found in closed syllables — the vowel is closed in by a consonant and says its short sound.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B3D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202722" y="202722"/>
            <a:ext cx="11783508" cy="50800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202722" y="6604478"/>
            <a:ext cx="11783508" cy="50800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202722" y="202722"/>
            <a:ext cx="50800" cy="6452556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11935430" y="202722"/>
            <a:ext cx="50800" cy="6452556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88952" cy="1051560"/>
          </a:xfrm>
          <a:prstGeom prst="rect">
            <a:avLst/>
          </a:prstGeom>
          <a:solidFill>
            <a:srgbClr val="122B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0" y="1051560"/>
            <a:ext cx="12188952" cy="25400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365760" y="91440"/>
            <a:ext cx="11457432" cy="86868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5200" b="1" i="0">
                <a:solidFill>
                  <a:srgbClr val="EFEBDF"/>
                </a:solidFill>
                <a:latin typeface="Edu NSW ACT Foundation"/>
              </a:rPr>
              <a:t>Short Vowels</a:t>
            </a:r>
          </a:p>
        </p:txBody>
      </p:sp>
      <p:sp>
        <p:nvSpPr>
          <p:cNvPr id="10" name="Rectangle 9"/>
          <p:cNvSpPr/>
          <p:nvPr/>
        </p:nvSpPr>
        <p:spPr>
          <a:xfrm>
            <a:off x="2437790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875580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7313370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9751160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0" y="1115568"/>
            <a:ext cx="2437790" cy="182880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10800" b="1" i="0">
                <a:solidFill>
                  <a:srgbClr val="8AB596"/>
                </a:solidFill>
                <a:latin typeface="Arial"/>
              </a:rPr>
              <a:t>ă</a:t>
            </a:r>
          </a:p>
        </p:txBody>
      </p:sp>
      <p:pic>
        <p:nvPicPr>
          <p:cNvPr id="15" name="Picture 14" descr="sv_a_s1_cb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635" y="3090672"/>
            <a:ext cx="1874519" cy="1874519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0" y="5074920"/>
            <a:ext cx="2437790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400" b="1" i="0">
                <a:solidFill>
                  <a:srgbClr val="8AB596"/>
                </a:solidFill>
                <a:latin typeface="Segoe Print"/>
              </a:rPr>
              <a:t>apple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437790" y="1115568"/>
            <a:ext cx="2437790" cy="182880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10800" b="1" i="0">
                <a:solidFill>
                  <a:srgbClr val="8AB596"/>
                </a:solidFill>
                <a:latin typeface="Arial"/>
              </a:rPr>
              <a:t>ĕ</a:t>
            </a:r>
          </a:p>
        </p:txBody>
      </p:sp>
      <p:pic>
        <p:nvPicPr>
          <p:cNvPr id="18" name="Picture 17" descr="sv_e_s1_cb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19425" y="3090672"/>
            <a:ext cx="1874519" cy="1874519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2437790" y="5074920"/>
            <a:ext cx="2437790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400" b="1" i="0">
                <a:solidFill>
                  <a:srgbClr val="8AB596"/>
                </a:solidFill>
                <a:latin typeface="Segoe Print"/>
              </a:rPr>
              <a:t>egg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875580" y="1069848"/>
            <a:ext cx="2437790" cy="5047488"/>
          </a:xfrm>
          <a:prstGeom prst="rect">
            <a:avLst/>
          </a:prstGeom>
          <a:solidFill>
            <a:srgbClr val="2252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TextBox 20"/>
          <p:cNvSpPr txBox="1"/>
          <p:nvPr/>
        </p:nvSpPr>
        <p:spPr>
          <a:xfrm>
            <a:off x="4875580" y="1115568"/>
            <a:ext cx="2437790" cy="182880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10800" b="1" i="0">
                <a:solidFill>
                  <a:srgbClr val="6ED8A8"/>
                </a:solidFill>
                <a:latin typeface="Arial"/>
              </a:rPr>
              <a:t>ĭ</a:t>
            </a:r>
          </a:p>
        </p:txBody>
      </p:sp>
      <p:pic>
        <p:nvPicPr>
          <p:cNvPr id="22" name="Picture 21" descr="sv_i_s1_cb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57215" y="3090672"/>
            <a:ext cx="1874519" cy="1874519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4875580" y="5074920"/>
            <a:ext cx="2437790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400" b="1" i="0">
                <a:solidFill>
                  <a:srgbClr val="6ED8A8"/>
                </a:solidFill>
                <a:latin typeface="Segoe Print"/>
              </a:rPr>
              <a:t>pig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313370" y="1115568"/>
            <a:ext cx="2437790" cy="182880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10800" b="1" i="0">
                <a:solidFill>
                  <a:srgbClr val="8AB596"/>
                </a:solidFill>
                <a:latin typeface="Arial"/>
              </a:rPr>
              <a:t>ŏ</a:t>
            </a:r>
          </a:p>
        </p:txBody>
      </p:sp>
      <p:pic>
        <p:nvPicPr>
          <p:cNvPr id="25" name="Picture 24" descr="sv_o_s1_cb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95005" y="3090672"/>
            <a:ext cx="1874519" cy="1874519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7313370" y="5074920"/>
            <a:ext cx="2437790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400" b="1" i="0">
                <a:solidFill>
                  <a:srgbClr val="8AB596"/>
                </a:solidFill>
                <a:latin typeface="Segoe Print"/>
              </a:rPr>
              <a:t>frog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751160" y="1115568"/>
            <a:ext cx="2437790" cy="182880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10800" b="1" i="0">
                <a:solidFill>
                  <a:srgbClr val="8AB596"/>
                </a:solidFill>
                <a:latin typeface="Arial"/>
              </a:rPr>
              <a:t>ŭ</a:t>
            </a:r>
          </a:p>
        </p:txBody>
      </p:sp>
      <p:pic>
        <p:nvPicPr>
          <p:cNvPr id="28" name="Picture 27" descr="sv_u_s1_cb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032795" y="3090672"/>
            <a:ext cx="1874519" cy="1874519"/>
          </a:xfrm>
          <a:prstGeom prst="rect">
            <a:avLst/>
          </a:prstGeom>
        </p:spPr>
      </p:pic>
      <p:sp>
        <p:nvSpPr>
          <p:cNvPr id="29" name="TextBox 28"/>
          <p:cNvSpPr txBox="1"/>
          <p:nvPr/>
        </p:nvSpPr>
        <p:spPr>
          <a:xfrm>
            <a:off x="9751160" y="5074920"/>
            <a:ext cx="2437790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400" b="1" i="0">
                <a:solidFill>
                  <a:srgbClr val="8AB596"/>
                </a:solidFill>
                <a:latin typeface="Segoe Print"/>
              </a:rPr>
              <a:t>sun</a:t>
            </a:r>
          </a:p>
        </p:txBody>
      </p:sp>
      <p:sp>
        <p:nvSpPr>
          <p:cNvPr id="30" name="Rectangle 29"/>
          <p:cNvSpPr/>
          <p:nvPr/>
        </p:nvSpPr>
        <p:spPr>
          <a:xfrm>
            <a:off x="0" y="6172200"/>
            <a:ext cx="12188952" cy="685800"/>
          </a:xfrm>
          <a:prstGeom prst="rect">
            <a:avLst/>
          </a:prstGeom>
          <a:solidFill>
            <a:srgbClr val="122B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Rectangle 30"/>
          <p:cNvSpPr/>
          <p:nvPr/>
        </p:nvSpPr>
        <p:spPr>
          <a:xfrm>
            <a:off x="0" y="6172200"/>
            <a:ext cx="12188952" cy="25400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2" name="TextBox 31"/>
          <p:cNvSpPr txBox="1"/>
          <p:nvPr/>
        </p:nvSpPr>
        <p:spPr>
          <a:xfrm>
            <a:off x="548640" y="6236208"/>
            <a:ext cx="11091672" cy="621792"/>
          </a:xfrm>
          <a:prstGeom prst="rect">
            <a:avLst/>
          </a:prstGeom>
          <a:noFill/>
          <a:ln>
            <a:noFill/>
          </a:ln>
        </p:spPr>
        <p:txBody>
          <a:bodyPr wrap="square" anchor="ctr"/>
          <a:lstStyle/>
          <a:p>
            <a:pPr algn="ctr"/>
            <a:r>
              <a:rPr sz="1600" b="0" i="1">
                <a:solidFill>
                  <a:srgbClr val="8AB596"/>
                </a:solidFill>
                <a:latin typeface="Arial"/>
              </a:rPr>
              <a:t>Short vowels are found in closed syllables — the vowel is closed in by a consonant and says its short sound.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B3D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202722" y="202722"/>
            <a:ext cx="11783508" cy="50800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202722" y="6604478"/>
            <a:ext cx="11783508" cy="50800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202722" y="202722"/>
            <a:ext cx="50800" cy="6452556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11935430" y="202722"/>
            <a:ext cx="50800" cy="6452556"/>
          </a:xfrm>
          <a:prstGeom prst="rect">
            <a:avLst/>
          </a:prstGeom>
          <a:solidFill>
            <a:srgbClr val="EFEB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88952" cy="1051560"/>
          </a:xfrm>
          <a:prstGeom prst="rect">
            <a:avLst/>
          </a:prstGeom>
          <a:solidFill>
            <a:srgbClr val="122B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0" y="1051560"/>
            <a:ext cx="12188952" cy="25400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365760" y="91440"/>
            <a:ext cx="11457432" cy="86868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5200" b="1" i="0">
                <a:solidFill>
                  <a:srgbClr val="EFEBDF"/>
                </a:solidFill>
                <a:latin typeface="Edu NSW ACT Foundation"/>
              </a:rPr>
              <a:t>Short Vowels</a:t>
            </a:r>
          </a:p>
        </p:txBody>
      </p:sp>
      <p:sp>
        <p:nvSpPr>
          <p:cNvPr id="10" name="Rectangle 9"/>
          <p:cNvSpPr/>
          <p:nvPr/>
        </p:nvSpPr>
        <p:spPr>
          <a:xfrm>
            <a:off x="2437790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875580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7313370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9751160" y="1069848"/>
            <a:ext cx="19050" cy="5047488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0" y="1115568"/>
            <a:ext cx="2437790" cy="182880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10800" b="1" i="0">
                <a:solidFill>
                  <a:srgbClr val="8AB596"/>
                </a:solidFill>
                <a:latin typeface="Arial"/>
              </a:rPr>
              <a:t>ă</a:t>
            </a:r>
          </a:p>
        </p:txBody>
      </p:sp>
      <p:pic>
        <p:nvPicPr>
          <p:cNvPr id="15" name="Picture 14" descr="sv_a_s1_cb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635" y="3090672"/>
            <a:ext cx="1874519" cy="1874519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0" y="5074920"/>
            <a:ext cx="2437790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400" b="1" i="0">
                <a:solidFill>
                  <a:srgbClr val="8AB596"/>
                </a:solidFill>
                <a:latin typeface="Segoe Print"/>
              </a:rPr>
              <a:t>apple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437790" y="1115568"/>
            <a:ext cx="2437790" cy="182880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10800" b="1" i="0">
                <a:solidFill>
                  <a:srgbClr val="8AB596"/>
                </a:solidFill>
                <a:latin typeface="Arial"/>
              </a:rPr>
              <a:t>ĕ</a:t>
            </a:r>
          </a:p>
        </p:txBody>
      </p:sp>
      <p:pic>
        <p:nvPicPr>
          <p:cNvPr id="18" name="Picture 17" descr="sv_e_s1_cb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19425" y="3090672"/>
            <a:ext cx="1874519" cy="1874519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2437790" y="5074920"/>
            <a:ext cx="2437790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400" b="1" i="0">
                <a:solidFill>
                  <a:srgbClr val="8AB596"/>
                </a:solidFill>
                <a:latin typeface="Segoe Print"/>
              </a:rPr>
              <a:t>egg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875580" y="1115568"/>
            <a:ext cx="2437790" cy="182880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10800" b="1" i="0">
                <a:solidFill>
                  <a:srgbClr val="8AB596"/>
                </a:solidFill>
                <a:latin typeface="Arial"/>
              </a:rPr>
              <a:t>ĭ</a:t>
            </a:r>
          </a:p>
        </p:txBody>
      </p:sp>
      <p:pic>
        <p:nvPicPr>
          <p:cNvPr id="21" name="Picture 20" descr="sv_i_s1_cb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57215" y="3090672"/>
            <a:ext cx="1874519" cy="1874519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4875580" y="5074920"/>
            <a:ext cx="2437790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400" b="1" i="0">
                <a:solidFill>
                  <a:srgbClr val="8AB596"/>
                </a:solidFill>
                <a:latin typeface="Segoe Print"/>
              </a:rPr>
              <a:t>pig</a:t>
            </a:r>
          </a:p>
        </p:txBody>
      </p:sp>
      <p:sp>
        <p:nvSpPr>
          <p:cNvPr id="23" name="Rectangle 22"/>
          <p:cNvSpPr/>
          <p:nvPr/>
        </p:nvSpPr>
        <p:spPr>
          <a:xfrm>
            <a:off x="7313370" y="1069848"/>
            <a:ext cx="2437790" cy="5047488"/>
          </a:xfrm>
          <a:prstGeom prst="rect">
            <a:avLst/>
          </a:prstGeom>
          <a:solidFill>
            <a:srgbClr val="2252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TextBox 23"/>
          <p:cNvSpPr txBox="1"/>
          <p:nvPr/>
        </p:nvSpPr>
        <p:spPr>
          <a:xfrm>
            <a:off x="7313370" y="1115568"/>
            <a:ext cx="2437790" cy="182880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10800" b="1" i="0">
                <a:solidFill>
                  <a:srgbClr val="7BBDEF"/>
                </a:solidFill>
                <a:latin typeface="Arial"/>
              </a:rPr>
              <a:t>ŏ</a:t>
            </a:r>
          </a:p>
        </p:txBody>
      </p:sp>
      <p:pic>
        <p:nvPicPr>
          <p:cNvPr id="25" name="Picture 24" descr="sv_o_s1_cb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95005" y="3090672"/>
            <a:ext cx="1874519" cy="1874519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7313370" y="5074920"/>
            <a:ext cx="2437790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400" b="1" i="0">
                <a:solidFill>
                  <a:srgbClr val="7BBDEF"/>
                </a:solidFill>
                <a:latin typeface="Segoe Print"/>
              </a:rPr>
              <a:t>frog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751160" y="1115568"/>
            <a:ext cx="2437790" cy="182880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10800" b="1" i="0">
                <a:solidFill>
                  <a:srgbClr val="8AB596"/>
                </a:solidFill>
                <a:latin typeface="Arial"/>
              </a:rPr>
              <a:t>ŭ</a:t>
            </a:r>
          </a:p>
        </p:txBody>
      </p:sp>
      <p:pic>
        <p:nvPicPr>
          <p:cNvPr id="28" name="Picture 27" descr="sv_u_s1_cb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032795" y="3090672"/>
            <a:ext cx="1874519" cy="1874519"/>
          </a:xfrm>
          <a:prstGeom prst="rect">
            <a:avLst/>
          </a:prstGeom>
        </p:spPr>
      </p:pic>
      <p:sp>
        <p:nvSpPr>
          <p:cNvPr id="29" name="TextBox 28"/>
          <p:cNvSpPr txBox="1"/>
          <p:nvPr/>
        </p:nvSpPr>
        <p:spPr>
          <a:xfrm>
            <a:off x="9751160" y="5074920"/>
            <a:ext cx="2437790" cy="621792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ctr"/>
            <a:r>
              <a:rPr sz="2400" b="1" i="0">
                <a:solidFill>
                  <a:srgbClr val="8AB596"/>
                </a:solidFill>
                <a:latin typeface="Segoe Print"/>
              </a:rPr>
              <a:t>sun</a:t>
            </a:r>
          </a:p>
        </p:txBody>
      </p:sp>
      <p:sp>
        <p:nvSpPr>
          <p:cNvPr id="30" name="Rectangle 29"/>
          <p:cNvSpPr/>
          <p:nvPr/>
        </p:nvSpPr>
        <p:spPr>
          <a:xfrm>
            <a:off x="0" y="6172200"/>
            <a:ext cx="12188952" cy="685800"/>
          </a:xfrm>
          <a:prstGeom prst="rect">
            <a:avLst/>
          </a:prstGeom>
          <a:solidFill>
            <a:srgbClr val="122B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Rectangle 30"/>
          <p:cNvSpPr/>
          <p:nvPr/>
        </p:nvSpPr>
        <p:spPr>
          <a:xfrm>
            <a:off x="0" y="6172200"/>
            <a:ext cx="12188952" cy="25400"/>
          </a:xfrm>
          <a:prstGeom prst="rect">
            <a:avLst/>
          </a:prstGeom>
          <a:solidFill>
            <a:srgbClr val="8AB5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2" name="TextBox 31"/>
          <p:cNvSpPr txBox="1"/>
          <p:nvPr/>
        </p:nvSpPr>
        <p:spPr>
          <a:xfrm>
            <a:off x="548640" y="6236208"/>
            <a:ext cx="11091672" cy="621792"/>
          </a:xfrm>
          <a:prstGeom prst="rect">
            <a:avLst/>
          </a:prstGeom>
          <a:noFill/>
          <a:ln>
            <a:noFill/>
          </a:ln>
        </p:spPr>
        <p:txBody>
          <a:bodyPr wrap="square" anchor="ctr"/>
          <a:lstStyle/>
          <a:p>
            <a:pPr algn="ctr"/>
            <a:r>
              <a:rPr sz="1600" b="0" i="1">
                <a:solidFill>
                  <a:srgbClr val="8AB596"/>
                </a:solidFill>
                <a:latin typeface="Arial"/>
              </a:rPr>
              <a:t>Short vowels are found in closed syllables — the vowel is closed in by a consonant and says its short sound.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1365</Words>
  <Application>Microsoft Office PowerPoint</Application>
  <PresentationFormat>Custom</PresentationFormat>
  <Paragraphs>463</Paragraphs>
  <Slides>34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9" baseType="lpstr">
      <vt:lpstr>Arial</vt:lpstr>
      <vt:lpstr>Calibri</vt:lpstr>
      <vt:lpstr>Edu NSW ACT Foundation</vt:lpstr>
      <vt:lpstr>Segoe Print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/>
  <cp:keywords/>
  <dc:description>generated using python-pptx</dc:description>
  <cp:lastModifiedBy>Robert Bukey</cp:lastModifiedBy>
  <cp:revision>4</cp:revision>
  <dcterms:created xsi:type="dcterms:W3CDTF">2013-01-27T09:14:16Z</dcterms:created>
  <dcterms:modified xsi:type="dcterms:W3CDTF">2026-05-01T19:41:18Z</dcterms:modified>
  <cp:category/>
</cp:coreProperties>
</file>